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58" r:id="rId3"/>
    <p:sldId id="260" r:id="rId4"/>
    <p:sldId id="323" r:id="rId5"/>
    <p:sldId id="261" r:id="rId6"/>
    <p:sldId id="296" r:id="rId7"/>
    <p:sldId id="317" r:id="rId8"/>
    <p:sldId id="318" r:id="rId9"/>
    <p:sldId id="319" r:id="rId10"/>
    <p:sldId id="320" r:id="rId11"/>
    <p:sldId id="321" r:id="rId12"/>
    <p:sldId id="297" r:id="rId13"/>
    <p:sldId id="316" r:id="rId14"/>
    <p:sldId id="298" r:id="rId15"/>
    <p:sldId id="264" r:id="rId16"/>
    <p:sldId id="311" r:id="rId17"/>
    <p:sldId id="312" r:id="rId18"/>
    <p:sldId id="313" r:id="rId19"/>
    <p:sldId id="314" r:id="rId20"/>
    <p:sldId id="315" r:id="rId21"/>
    <p:sldId id="304" r:id="rId22"/>
    <p:sldId id="305" r:id="rId23"/>
    <p:sldId id="306" r:id="rId24"/>
    <p:sldId id="301" r:id="rId25"/>
    <p:sldId id="302" r:id="rId26"/>
    <p:sldId id="303" r:id="rId27"/>
    <p:sldId id="299" r:id="rId28"/>
    <p:sldId id="307" r:id="rId29"/>
    <p:sldId id="308" r:id="rId30"/>
    <p:sldId id="309" r:id="rId31"/>
    <p:sldId id="310" r:id="rId32"/>
    <p:sldId id="322" r:id="rId33"/>
    <p:sldId id="266" r:id="rId34"/>
    <p:sldId id="300" r:id="rId35"/>
  </p:sldIdLst>
  <p:sldSz cx="9144000" cy="5143500" type="screen16x9"/>
  <p:notesSz cx="6858000" cy="9144000"/>
  <p:embeddedFontLst>
    <p:embeddedFont>
      <p:font typeface="Gowun Dodum" pitchFamily="2" charset="-127"/>
      <p:regular r:id="rId37"/>
    </p:embeddedFont>
    <p:embeddedFont>
      <p:font typeface="Hind Madurai" panose="02000000000000000000" pitchFamily="2" charset="77"/>
      <p:regular r:id="rId38"/>
      <p:bold r:id="rId39"/>
    </p:embeddedFont>
    <p:embeddedFont>
      <p:font typeface="Hind Madurai Light" panose="02000000000000000000" pitchFamily="2" charset="77"/>
      <p:regular r:id="rId40"/>
    </p:embeddedFont>
    <p:embeddedFont>
      <p:font typeface="Nunito Light" panose="020F0302020204030204" pitchFamily="34" charset="0"/>
      <p:regular r:id="rId41"/>
      <p:italic r:id="rId42"/>
    </p:embeddedFont>
    <p:embeddedFont>
      <p:font typeface="Raleway" pitchFamily="2" charset="77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E6D46C-C058-4A84-A0BD-758D965CD343}">
  <a:tblStyle styleId="{B4E6D46C-C058-4A84-A0BD-758D965CD3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64F1486-2648-44D3-AAA9-3DC2199644C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5"/>
  </p:normalViewPr>
  <p:slideViewPr>
    <p:cSldViewPr snapToGrid="0">
      <p:cViewPr varScale="1">
        <p:scale>
          <a:sx n="151" d="100"/>
          <a:sy n="151" d="100"/>
        </p:scale>
        <p:origin x="6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35E57F45-6F1F-3FFD-6528-A871E7E8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>
            <a:extLst>
              <a:ext uri="{FF2B5EF4-FFF2-40B4-BE49-F238E27FC236}">
                <a16:creationId xmlns:a16="http://schemas.microsoft.com/office/drawing/2014/main" id="{177088BD-7E4A-B802-AE47-10205DF94B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>
            <a:extLst>
              <a:ext uri="{FF2B5EF4-FFF2-40B4-BE49-F238E27FC236}">
                <a16:creationId xmlns:a16="http://schemas.microsoft.com/office/drawing/2014/main" id="{A994BBDA-F9A9-9D90-9A7D-C5D4C975A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05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79F0DA85-431A-D182-A1EB-4E79B3F33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>
            <a:extLst>
              <a:ext uri="{FF2B5EF4-FFF2-40B4-BE49-F238E27FC236}">
                <a16:creationId xmlns:a16="http://schemas.microsoft.com/office/drawing/2014/main" id="{289237EE-A875-1A3B-D369-8453EF89A1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>
            <a:extLst>
              <a:ext uri="{FF2B5EF4-FFF2-40B4-BE49-F238E27FC236}">
                <a16:creationId xmlns:a16="http://schemas.microsoft.com/office/drawing/2014/main" id="{13CB4BF1-2CF9-6BA7-D14D-86D1F173DC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88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1EE32AC3-D553-BE5D-C9B4-07944FDF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>
            <a:extLst>
              <a:ext uri="{FF2B5EF4-FFF2-40B4-BE49-F238E27FC236}">
                <a16:creationId xmlns:a16="http://schemas.microsoft.com/office/drawing/2014/main" id="{BEF04EFE-AE38-0316-5EB9-F38B4FD7F1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>
            <a:extLst>
              <a:ext uri="{FF2B5EF4-FFF2-40B4-BE49-F238E27FC236}">
                <a16:creationId xmlns:a16="http://schemas.microsoft.com/office/drawing/2014/main" id="{43BD21AF-53B6-DE3F-0FB2-3EA93337D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789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ED31D41C-AD69-0F05-ACC8-38D4D4907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>
            <a:extLst>
              <a:ext uri="{FF2B5EF4-FFF2-40B4-BE49-F238E27FC236}">
                <a16:creationId xmlns:a16="http://schemas.microsoft.com/office/drawing/2014/main" id="{1958477F-E9EA-5FA9-6D48-793794B7E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>
            <a:extLst>
              <a:ext uri="{FF2B5EF4-FFF2-40B4-BE49-F238E27FC236}">
                <a16:creationId xmlns:a16="http://schemas.microsoft.com/office/drawing/2014/main" id="{8EF7CAB1-9F47-3922-304F-6C2B88618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178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D7B658BD-A9FF-32C0-9E71-1FD8D642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AA6969E6-4A67-CEBC-1020-ED04707A9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4A0EB617-829B-6401-19DC-BC0521813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5894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AB4F527F-CD9F-1507-D1DC-8E57DB9C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AB55FC36-5BA6-0B6F-1704-EAF94EA34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0AFD325F-2ED5-F495-706A-D1EF07616A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6187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FFC01874-ECF7-EB33-5759-4A197E1E7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27D7C011-DC2E-09FB-502E-7F3F346FA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4DF6D7C3-75D4-F042-F7BB-8B7645F6D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475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7E35B323-9EFD-0FC0-CBC2-9FC251AB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014BF55C-611A-176B-8E69-264B3D4FB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BF493832-256F-971D-FE82-605234728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686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B5407B1A-718B-8BAE-2C0B-1BD6ABFE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2EAABCB1-C73C-CF57-EEF9-440572E901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A4F98D6D-12E0-C612-5BF7-6D84CFD3F6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42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3A4CBD89-3F6B-F0BE-664F-E330C0F08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772B0E99-C725-A96D-85CB-093374D56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0084C24F-524C-30B3-A270-39A7E8905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138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21AF1924-2342-A69A-C27B-57053D3FA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B3F2FB99-73BB-EC9D-A24E-37ED94279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3B4C59D5-A93C-590E-62DF-E8430BE4B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742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C15CD11B-37C0-DD44-398D-8B774F8B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>
            <a:extLst>
              <a:ext uri="{FF2B5EF4-FFF2-40B4-BE49-F238E27FC236}">
                <a16:creationId xmlns:a16="http://schemas.microsoft.com/office/drawing/2014/main" id="{8BBEFE9F-CAA4-4264-42C7-FEE9002B2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>
            <a:extLst>
              <a:ext uri="{FF2B5EF4-FFF2-40B4-BE49-F238E27FC236}">
                <a16:creationId xmlns:a16="http://schemas.microsoft.com/office/drawing/2014/main" id="{FDE51CEE-B09F-D9CA-0351-CB7356F6B4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4039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38EC78DF-3D21-A872-268A-8260F6D8B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7B2DD7D5-4E0A-EB8E-2679-38BADF7D0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CB49B8F5-D99B-5C97-1977-0CFBC1BD84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07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F623D7-7A53-64FF-5B47-0089FB74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FFA144CF-4C52-BB27-53BA-0CD021317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9690A12F-E046-F450-00B7-08186A977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346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3D5EAAC0-7802-14CE-8EAB-3EF19D3F8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9D9ED152-5344-489B-6A2A-A7D5D78F17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5BEF3BE9-F710-0D16-A764-AD90B040BB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031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A907CE3F-ED1F-E176-3ABB-9C65A717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44C070E3-8DE2-5EB0-C2E8-6F924E214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F2C46B00-6CC6-20DB-AEBC-AAC577F6C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836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9139b855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9139b855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>
          <a:extLst>
            <a:ext uri="{FF2B5EF4-FFF2-40B4-BE49-F238E27FC236}">
              <a16:creationId xmlns:a16="http://schemas.microsoft.com/office/drawing/2014/main" id="{1D9C3A0F-660F-5B9D-A6E7-C77E4A51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9139b855e_0_27:notes">
            <a:extLst>
              <a:ext uri="{FF2B5EF4-FFF2-40B4-BE49-F238E27FC236}">
                <a16:creationId xmlns:a16="http://schemas.microsoft.com/office/drawing/2014/main" id="{DF6040BD-B3F4-E1C3-A791-611D8CDFEC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9139b855e_0_27:notes">
            <a:extLst>
              <a:ext uri="{FF2B5EF4-FFF2-40B4-BE49-F238E27FC236}">
                <a16:creationId xmlns:a16="http://schemas.microsoft.com/office/drawing/2014/main" id="{4D4A5E18-F1B5-E095-B52B-1EC5595FF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928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C086A88A-3677-D8AA-6273-F478CAC43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9139b855e_0_0:notes">
            <a:extLst>
              <a:ext uri="{FF2B5EF4-FFF2-40B4-BE49-F238E27FC236}">
                <a16:creationId xmlns:a16="http://schemas.microsoft.com/office/drawing/2014/main" id="{2F7CEB8F-C2E4-37B7-6CEE-83ED3C9B6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9139b855e_0_0:notes">
            <a:extLst>
              <a:ext uri="{FF2B5EF4-FFF2-40B4-BE49-F238E27FC236}">
                <a16:creationId xmlns:a16="http://schemas.microsoft.com/office/drawing/2014/main" id="{C21BE661-FCED-F95B-D2A4-800BD8BEB7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48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E6A4DB4E-6DF0-0D35-B21B-565B5AAC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>
            <a:extLst>
              <a:ext uri="{FF2B5EF4-FFF2-40B4-BE49-F238E27FC236}">
                <a16:creationId xmlns:a16="http://schemas.microsoft.com/office/drawing/2014/main" id="{3E02B332-FE2B-278F-3A5E-3E31C070C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>
            <a:extLst>
              <a:ext uri="{FF2B5EF4-FFF2-40B4-BE49-F238E27FC236}">
                <a16:creationId xmlns:a16="http://schemas.microsoft.com/office/drawing/2014/main" id="{A8584461-9F0E-2523-6AFD-5E565E88F3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94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A7BE2326-44CD-C02C-A958-967B8101E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>
            <a:extLst>
              <a:ext uri="{FF2B5EF4-FFF2-40B4-BE49-F238E27FC236}">
                <a16:creationId xmlns:a16="http://schemas.microsoft.com/office/drawing/2014/main" id="{237C26FF-B3DA-F4D9-369E-BF3A93F507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>
            <a:extLst>
              <a:ext uri="{FF2B5EF4-FFF2-40B4-BE49-F238E27FC236}">
                <a16:creationId xmlns:a16="http://schemas.microsoft.com/office/drawing/2014/main" id="{20ED09B8-B37E-AEF6-C341-802F05FEB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042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B4F1D5BE-472A-6B2C-BCC1-C7C4A3832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>
            <a:extLst>
              <a:ext uri="{FF2B5EF4-FFF2-40B4-BE49-F238E27FC236}">
                <a16:creationId xmlns:a16="http://schemas.microsoft.com/office/drawing/2014/main" id="{DA647E37-B7E2-FA77-EE63-3FEE9C1FE4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>
            <a:extLst>
              <a:ext uri="{FF2B5EF4-FFF2-40B4-BE49-F238E27FC236}">
                <a16:creationId xmlns:a16="http://schemas.microsoft.com/office/drawing/2014/main" id="{6F25E2AD-2398-712E-1DFC-F27C4ACD84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488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>
          <a:extLst>
            <a:ext uri="{FF2B5EF4-FFF2-40B4-BE49-F238E27FC236}">
              <a16:creationId xmlns:a16="http://schemas.microsoft.com/office/drawing/2014/main" id="{3F386A18-7DE7-C238-1A55-D90E5508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0860aa576_0_0:notes">
            <a:extLst>
              <a:ext uri="{FF2B5EF4-FFF2-40B4-BE49-F238E27FC236}">
                <a16:creationId xmlns:a16="http://schemas.microsoft.com/office/drawing/2014/main" id="{992CBB8D-89A7-3AD8-09C7-0C0BD6A89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0860aa576_0_0:notes">
            <a:extLst>
              <a:ext uri="{FF2B5EF4-FFF2-40B4-BE49-F238E27FC236}">
                <a16:creationId xmlns:a16="http://schemas.microsoft.com/office/drawing/2014/main" id="{F9B1CBB6-BAA9-20E0-DC9E-BEB0C4FBE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0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6300" y="923577"/>
            <a:ext cx="4681500" cy="276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6300" y="3810423"/>
            <a:ext cx="4681800" cy="409500"/>
          </a:xfrm>
          <a:prstGeom prst="rect">
            <a:avLst/>
          </a:prstGeom>
          <a:solidFill>
            <a:srgbClr val="ABD5B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 rot="-1002064">
            <a:off x="6911441" y="273173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3" name="Google Shape;13;p2"/>
          <p:cNvSpPr/>
          <p:nvPr/>
        </p:nvSpPr>
        <p:spPr>
          <a:xfrm>
            <a:off x="-592700" y="-4717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" name="Google Shape;15;p2"/>
          <p:cNvSpPr/>
          <p:nvPr/>
        </p:nvSpPr>
        <p:spPr>
          <a:xfrm rot="-6602406">
            <a:off x="-342302" y="40231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1085042" y="1499910"/>
            <a:ext cx="22266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2"/>
          </p:nvPr>
        </p:nvSpPr>
        <p:spPr>
          <a:xfrm>
            <a:off x="3458326" y="1499910"/>
            <a:ext cx="22266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3"/>
          </p:nvPr>
        </p:nvSpPr>
        <p:spPr>
          <a:xfrm>
            <a:off x="5831458" y="1499910"/>
            <a:ext cx="22275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4"/>
          </p:nvPr>
        </p:nvSpPr>
        <p:spPr>
          <a:xfrm>
            <a:off x="1085042" y="3201021"/>
            <a:ext cx="22266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5"/>
          </p:nvPr>
        </p:nvSpPr>
        <p:spPr>
          <a:xfrm>
            <a:off x="3458326" y="3201021"/>
            <a:ext cx="22266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6"/>
          </p:nvPr>
        </p:nvSpPr>
        <p:spPr>
          <a:xfrm>
            <a:off x="5831458" y="3201021"/>
            <a:ext cx="2227500" cy="100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7"/>
          </p:nvPr>
        </p:nvSpPr>
        <p:spPr>
          <a:xfrm>
            <a:off x="1085042" y="1276675"/>
            <a:ext cx="2226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8"/>
          </p:nvPr>
        </p:nvSpPr>
        <p:spPr>
          <a:xfrm>
            <a:off x="3458326" y="1276675"/>
            <a:ext cx="2226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9"/>
          </p:nvPr>
        </p:nvSpPr>
        <p:spPr>
          <a:xfrm>
            <a:off x="5831458" y="1276675"/>
            <a:ext cx="2227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13"/>
          </p:nvPr>
        </p:nvSpPr>
        <p:spPr>
          <a:xfrm>
            <a:off x="1085042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14"/>
          </p:nvPr>
        </p:nvSpPr>
        <p:spPr>
          <a:xfrm>
            <a:off x="3458326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15"/>
          </p:nvPr>
        </p:nvSpPr>
        <p:spPr>
          <a:xfrm>
            <a:off x="5831730" y="2973275"/>
            <a:ext cx="22266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/>
          <p:nvPr/>
        </p:nvSpPr>
        <p:spPr>
          <a:xfrm rot="10800000" flipH="1">
            <a:off x="-918886" y="387373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89" name="Google Shape;189;p21"/>
          <p:cNvSpPr/>
          <p:nvPr/>
        </p:nvSpPr>
        <p:spPr>
          <a:xfrm rot="4240959">
            <a:off x="7583793" y="832134"/>
            <a:ext cx="3074597" cy="1037549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0" name="Google Shape;190;p21"/>
          <p:cNvSpPr/>
          <p:nvPr/>
        </p:nvSpPr>
        <p:spPr>
          <a:xfrm rot="-716890">
            <a:off x="-764287" y="96580"/>
            <a:ext cx="1302851" cy="353493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/>
          <p:nvPr/>
        </p:nvSpPr>
        <p:spPr>
          <a:xfrm rot="5551137" flipH="1">
            <a:off x="8865108" y="2962564"/>
            <a:ext cx="511956" cy="792014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rot="3800560" flipH="1">
            <a:off x="8476132" y="4452864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5400000" flipH="1">
            <a:off x="7636446" y="3804437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5" name="Google Shape;205;p23"/>
          <p:cNvSpPr/>
          <p:nvPr/>
        </p:nvSpPr>
        <p:spPr>
          <a:xfrm rot="1800044">
            <a:off x="766669" y="-971712"/>
            <a:ext cx="2185102" cy="1608065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6" name="Google Shape;206;p23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 rot="10800000" flipH="1">
            <a:off x="-918886" y="387373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0" name="Google Shape;210;p24"/>
          <p:cNvSpPr/>
          <p:nvPr/>
        </p:nvSpPr>
        <p:spPr>
          <a:xfrm rot="4240959">
            <a:off x="7583793" y="832134"/>
            <a:ext cx="3074597" cy="1037549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24"/>
          <p:cNvSpPr/>
          <p:nvPr/>
        </p:nvSpPr>
        <p:spPr>
          <a:xfrm rot="-716890">
            <a:off x="-764287" y="96580"/>
            <a:ext cx="1302851" cy="353493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/>
          <p:nvPr/>
        </p:nvSpPr>
        <p:spPr>
          <a:xfrm rot="5551137" flipH="1">
            <a:off x="8865108" y="2962564"/>
            <a:ext cx="511956" cy="792014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4"/>
          <p:cNvSpPr/>
          <p:nvPr/>
        </p:nvSpPr>
        <p:spPr>
          <a:xfrm rot="3800560" flipH="1">
            <a:off x="8476132" y="4452864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 flipH="1">
            <a:off x="4368675" y="445025"/>
            <a:ext cx="40509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 flipH="1">
            <a:off x="4368525" y="1928575"/>
            <a:ext cx="4051200" cy="21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Madurai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>
            <a:spLocks noGrp="1"/>
          </p:cNvSpPr>
          <p:nvPr>
            <p:ph type="pic" idx="2"/>
          </p:nvPr>
        </p:nvSpPr>
        <p:spPr>
          <a:xfrm rot="-207969" flipH="1">
            <a:off x="820948" y="668968"/>
            <a:ext cx="2744020" cy="3805563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51" name="Google Shape;51;p7"/>
          <p:cNvSpPr>
            <a:spLocks noGrp="1"/>
          </p:cNvSpPr>
          <p:nvPr>
            <p:ph type="pic" idx="3"/>
          </p:nvPr>
        </p:nvSpPr>
        <p:spPr>
          <a:xfrm rot="1002064" flipH="1">
            <a:off x="2299691" y="293428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52" name="Google Shape;52;p7"/>
          <p:cNvSpPr/>
          <p:nvPr/>
        </p:nvSpPr>
        <p:spPr>
          <a:xfrm rot="6038953">
            <a:off x="7454602" y="3323356"/>
            <a:ext cx="3074672" cy="1037574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3" name="Google Shape;53;p7"/>
          <p:cNvSpPr/>
          <p:nvPr/>
        </p:nvSpPr>
        <p:spPr>
          <a:xfrm>
            <a:off x="-1160000" y="-26905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9831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5500" y="2561048"/>
            <a:ext cx="4360200" cy="159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438400" y="1433452"/>
            <a:ext cx="914400" cy="6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 rot="207690">
            <a:off x="5949170" y="621089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0" name="Google Shape;20;p3"/>
          <p:cNvSpPr>
            <a:spLocks noGrp="1"/>
          </p:cNvSpPr>
          <p:nvPr>
            <p:ph type="pic" idx="4"/>
          </p:nvPr>
        </p:nvSpPr>
        <p:spPr>
          <a:xfrm rot="-1002064">
            <a:off x="5082641" y="2731737"/>
            <a:ext cx="1805981" cy="181575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71438" dist="47625" dir="36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1" name="Google Shape;21;p3"/>
          <p:cNvSpPr/>
          <p:nvPr/>
        </p:nvSpPr>
        <p:spPr>
          <a:xfrm rot="-4601100">
            <a:off x="-1220741" y="3763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2" name="Google Shape;22;p3"/>
          <p:cNvSpPr/>
          <p:nvPr/>
        </p:nvSpPr>
        <p:spPr>
          <a:xfrm rot="1902576" flipH="1">
            <a:off x="8072144" y="354949"/>
            <a:ext cx="2185091" cy="1608056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6602406" flipH="1">
            <a:off x="-342302" y="40231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57949" y="2414686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4735351" y="2414686"/>
            <a:ext cx="3050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357949" y="2633579"/>
            <a:ext cx="3050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4735351" y="2633579"/>
            <a:ext cx="3050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8" name="Google Shape;38;p5"/>
          <p:cNvSpPr/>
          <p:nvPr/>
        </p:nvSpPr>
        <p:spPr>
          <a:xfrm rot="-3330445">
            <a:off x="-1139810" y="2009117"/>
            <a:ext cx="2185151" cy="160810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9" name="Google Shape;39;p5"/>
          <p:cNvSpPr/>
          <p:nvPr/>
        </p:nvSpPr>
        <p:spPr>
          <a:xfrm rot="-6602406">
            <a:off x="382273" y="40462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-899997" flipH="1">
            <a:off x="8721739" y="1307329"/>
            <a:ext cx="1051952" cy="162743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-592700" y="-47177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8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-4197594" flipH="1">
            <a:off x="-175177" y="3926783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7836773">
            <a:off x="8032436" y="-851240"/>
            <a:ext cx="1302849" cy="2015607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 rot="4601100" flipH="1">
            <a:off x="7287471" y="816561"/>
            <a:ext cx="3074541" cy="1037530"/>
          </a:xfrm>
          <a:custGeom>
            <a:avLst/>
            <a:gdLst/>
            <a:ahLst/>
            <a:cxnLst/>
            <a:rect l="l" t="t" r="r" b="b"/>
            <a:pathLst>
              <a:path w="122984" h="41502" extrusionOk="0">
                <a:moveTo>
                  <a:pt x="0" y="13728"/>
                </a:moveTo>
                <a:cubicBezTo>
                  <a:pt x="15353" y="18846"/>
                  <a:pt x="36119" y="15934"/>
                  <a:pt x="46224" y="28575"/>
                </a:cubicBezTo>
                <a:cubicBezTo>
                  <a:pt x="49104" y="32178"/>
                  <a:pt x="45771" y="41003"/>
                  <a:pt x="41181" y="41462"/>
                </a:cubicBezTo>
                <a:cubicBezTo>
                  <a:pt x="38005" y="41779"/>
                  <a:pt x="36177" y="35233"/>
                  <a:pt x="37820" y="32497"/>
                </a:cubicBezTo>
                <a:cubicBezTo>
                  <a:pt x="41823" y="25828"/>
                  <a:pt x="53400" y="29256"/>
                  <a:pt x="61072" y="30536"/>
                </a:cubicBezTo>
                <a:cubicBezTo>
                  <a:pt x="66509" y="31443"/>
                  <a:pt x="72130" y="30659"/>
                  <a:pt x="77600" y="29976"/>
                </a:cubicBezTo>
                <a:cubicBezTo>
                  <a:pt x="95590" y="27729"/>
                  <a:pt x="112936" y="15091"/>
                  <a:pt x="12298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2" name="Google Shape;62;p9"/>
          <p:cNvSpPr/>
          <p:nvPr/>
        </p:nvSpPr>
        <p:spPr>
          <a:xfrm rot="-9900040" flipH="1">
            <a:off x="-798911" y="4216024"/>
            <a:ext cx="2185085" cy="1608052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/>
          <p:nvPr/>
        </p:nvSpPr>
        <p:spPr>
          <a:xfrm rot="-6602406">
            <a:off x="-554902" y="-781806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 rot="5551146" flipH="1">
            <a:off x="7067188" y="4146145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2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5662550" y="570050"/>
            <a:ext cx="2766300" cy="86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215692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526200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 rot="10275439">
            <a:off x="-320429" y="-1886"/>
            <a:ext cx="2185192" cy="160813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5" name="Google Shape;95;p13"/>
          <p:cNvSpPr/>
          <p:nvPr/>
        </p:nvSpPr>
        <p:spPr>
          <a:xfrm rot="10034289">
            <a:off x="7851704" y="3510966"/>
            <a:ext cx="2185158" cy="1608106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6" name="Google Shape;96;p13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174375" y="4073600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1" name="Google Shape;101;p14"/>
          <p:cNvSpPr/>
          <p:nvPr/>
        </p:nvSpPr>
        <p:spPr>
          <a:xfrm rot="-3330445">
            <a:off x="-1139810" y="2009117"/>
            <a:ext cx="2185151" cy="160810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2" name="Google Shape;102;p14"/>
          <p:cNvSpPr/>
          <p:nvPr/>
        </p:nvSpPr>
        <p:spPr>
          <a:xfrm rot="-10275439" flipH="1">
            <a:off x="7188348" y="-1886"/>
            <a:ext cx="2185192" cy="1608131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3" name="Google Shape;103;p14"/>
          <p:cNvSpPr/>
          <p:nvPr/>
        </p:nvSpPr>
        <p:spPr>
          <a:xfrm rot="-6602406">
            <a:off x="4698" y="4118544"/>
            <a:ext cx="1302853" cy="201560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 rot="5551137" flipH="1">
            <a:off x="8820196" y="2522289"/>
            <a:ext cx="511956" cy="792014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 rot="3800560" flipH="1">
            <a:off x="-402868" y="-383961"/>
            <a:ext cx="711291" cy="1100391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owun Dodum"/>
              <a:buNone/>
              <a:defRPr sz="3000" b="1">
                <a:solidFill>
                  <a:schemeClr val="lt1"/>
                </a:solidFill>
                <a:latin typeface="Gowun Dodum"/>
                <a:ea typeface="Gowun Dodum"/>
                <a:cs typeface="Gowun Dodum"/>
                <a:sym typeface="Gowun Dod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●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○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ind Madurai"/>
              <a:buChar char="■"/>
              <a:defRPr sz="1200">
                <a:solidFill>
                  <a:schemeClr val="dk2"/>
                </a:solidFill>
                <a:latin typeface="Hind Madurai"/>
                <a:ea typeface="Hind Madurai"/>
                <a:cs typeface="Hind Madurai"/>
                <a:sym typeface="Hind Madura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7" r:id="rId10"/>
    <p:sldLayoutId id="2147483669" r:id="rId11"/>
    <p:sldLayoutId id="2147483670" r:id="rId12"/>
    <p:sldLayoutId id="214748367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ctrTitle"/>
          </p:nvPr>
        </p:nvSpPr>
        <p:spPr>
          <a:xfrm>
            <a:off x="686300" y="1557577"/>
            <a:ext cx="5077686" cy="21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</a:rPr>
              <a:t> </a:t>
            </a:r>
            <a:br>
              <a:rPr lang="en-US" sz="4500" dirty="0">
                <a:solidFill>
                  <a:schemeClr val="dk1"/>
                </a:solidFill>
              </a:rPr>
            </a:br>
            <a:r>
              <a:rPr lang="en-US" sz="45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           </a:t>
            </a:r>
            <a:br>
              <a:rPr lang="en-US" sz="2000" dirty="0">
                <a:solidFill>
                  <a:schemeClr val="dk1"/>
                </a:solidFill>
              </a:rPr>
            </a:br>
            <a:r>
              <a:rPr lang="en-US" sz="2000" dirty="0">
                <a:solidFill>
                  <a:schemeClr val="dk1"/>
                </a:solidFill>
              </a:rPr>
              <a:t>            </a:t>
            </a:r>
            <a:br>
              <a:rPr lang="en-US" sz="2000" dirty="0">
                <a:solidFill>
                  <a:schemeClr val="dk1"/>
                </a:solidFill>
              </a:rPr>
            </a:b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3000" dirty="0">
                <a:solidFill>
                  <a:schemeClr val="dk1"/>
                </a:solidFill>
              </a:rPr>
              <a:t> </a:t>
            </a:r>
            <a:r>
              <a:rPr lang="en-US" sz="4500" dirty="0">
                <a:solidFill>
                  <a:schemeClr val="dk1"/>
                </a:solidFill>
              </a:rPr>
              <a:t>Travel &amp; Stay</a:t>
            </a:r>
            <a:br>
              <a:rPr lang="en-US" sz="3500" dirty="0">
                <a:solidFill>
                  <a:schemeClr val="dk1"/>
                </a:solidFill>
              </a:rPr>
            </a:br>
            <a:r>
              <a:rPr lang="en-US" sz="3500" dirty="0">
                <a:solidFill>
                  <a:schemeClr val="dk1"/>
                </a:solidFill>
              </a:rPr>
              <a:t> </a:t>
            </a:r>
            <a:r>
              <a:rPr lang="en-US" sz="3500" dirty="0">
                <a:solidFill>
                  <a:schemeClr val="lt1"/>
                </a:solidFill>
              </a:rPr>
              <a:t>We take you places</a:t>
            </a:r>
            <a:br>
              <a:rPr lang="en-US" sz="3500" dirty="0">
                <a:solidFill>
                  <a:schemeClr val="lt1"/>
                </a:solidFill>
              </a:rPr>
            </a:br>
            <a:endParaRPr lang="en-US" sz="3000" dirty="0"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1"/>
          </p:nvPr>
        </p:nvSpPr>
        <p:spPr>
          <a:xfrm>
            <a:off x="686300" y="3810423"/>
            <a:ext cx="4681800" cy="409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Group 3-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Travel and Tourism Management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5379788" y="-864150"/>
            <a:ext cx="21050" cy="14525"/>
          </a:xfrm>
          <a:custGeom>
            <a:avLst/>
            <a:gdLst/>
            <a:ahLst/>
            <a:cxnLst/>
            <a:rect l="l" t="t" r="r" b="b"/>
            <a:pathLst>
              <a:path w="842" h="581" extrusionOk="0">
                <a:moveTo>
                  <a:pt x="541" y="0"/>
                </a:moveTo>
                <a:lnTo>
                  <a:pt x="261" y="20"/>
                </a:lnTo>
                <a:lnTo>
                  <a:pt x="161" y="60"/>
                </a:lnTo>
                <a:lnTo>
                  <a:pt x="81" y="120"/>
                </a:lnTo>
                <a:lnTo>
                  <a:pt x="21" y="220"/>
                </a:lnTo>
                <a:lnTo>
                  <a:pt x="1" y="320"/>
                </a:lnTo>
                <a:lnTo>
                  <a:pt x="41" y="420"/>
                </a:lnTo>
                <a:lnTo>
                  <a:pt x="101" y="501"/>
                </a:lnTo>
                <a:lnTo>
                  <a:pt x="181" y="561"/>
                </a:lnTo>
                <a:lnTo>
                  <a:pt x="281" y="581"/>
                </a:lnTo>
                <a:lnTo>
                  <a:pt x="321" y="581"/>
                </a:lnTo>
                <a:lnTo>
                  <a:pt x="601" y="561"/>
                </a:lnTo>
                <a:lnTo>
                  <a:pt x="701" y="521"/>
                </a:lnTo>
                <a:lnTo>
                  <a:pt x="781" y="460"/>
                </a:lnTo>
                <a:lnTo>
                  <a:pt x="841" y="360"/>
                </a:lnTo>
                <a:lnTo>
                  <a:pt x="841" y="260"/>
                </a:lnTo>
                <a:lnTo>
                  <a:pt x="821" y="140"/>
                </a:lnTo>
                <a:lnTo>
                  <a:pt x="761" y="60"/>
                </a:lnTo>
                <a:lnTo>
                  <a:pt x="6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0" name="Google Shape;230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367" t="44514" r="23167" b="3288"/>
          <a:stretch/>
        </p:blipFill>
        <p:spPr>
          <a:xfrm rot="207690">
            <a:off x="5949170" y="621089"/>
            <a:ext cx="2315424" cy="3211371"/>
          </a:xfrm>
          <a:prstGeom prst="roundRect">
            <a:avLst>
              <a:gd name="adj" fmla="val 7280"/>
            </a:avLst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9525" y="330252"/>
            <a:ext cx="80654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16482" b="16489"/>
          <a:stretch/>
        </p:blipFill>
        <p:spPr>
          <a:xfrm rot="-1002064">
            <a:off x="6911441" y="2731737"/>
            <a:ext cx="1805981" cy="1815751"/>
          </a:xfrm>
          <a:prstGeom prst="roundRect">
            <a:avLst>
              <a:gd name="adj" fmla="val 16667"/>
            </a:avLst>
          </a:prstGeom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639426">
            <a:off x="7107725" y="2497427"/>
            <a:ext cx="806543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F369B59E-63DF-2146-919B-8CD5DCBD1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A504E4-C242-DC97-DD2D-B240C876C76D}"/>
              </a:ext>
            </a:extLst>
          </p:cNvPr>
          <p:cNvSpPr/>
          <p:nvPr/>
        </p:nvSpPr>
        <p:spPr>
          <a:xfrm>
            <a:off x="413817" y="19889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BOOKING_ORDER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5AB9CD-77CD-81F0-2F82-B4024C128CEA}"/>
              </a:ext>
            </a:extLst>
          </p:cNvPr>
          <p:cNvSpPr/>
          <p:nvPr/>
        </p:nvSpPr>
        <p:spPr>
          <a:xfrm>
            <a:off x="2928973" y="626287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6B3E3-3E27-E18E-E02D-7F8A7FF2A0B0}"/>
              </a:ext>
            </a:extLst>
          </p:cNvPr>
          <p:cNvSpPr/>
          <p:nvPr/>
        </p:nvSpPr>
        <p:spPr>
          <a:xfrm>
            <a:off x="2964012" y="1988988"/>
            <a:ext cx="1867180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BOOKING_DETAILS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FA3D5-C278-7BBA-664D-CF6BC75C7339}"/>
              </a:ext>
            </a:extLst>
          </p:cNvPr>
          <p:cNvSpPr/>
          <p:nvPr/>
        </p:nvSpPr>
        <p:spPr>
          <a:xfrm>
            <a:off x="3000721" y="3238599"/>
            <a:ext cx="1830471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RATING_REVEWS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3C4E-7223-EDBA-B51D-B318C33F26A5}"/>
              </a:ext>
            </a:extLst>
          </p:cNvPr>
          <p:cNvSpPr txBox="1"/>
          <p:nvPr/>
        </p:nvSpPr>
        <p:spPr>
          <a:xfrm>
            <a:off x="3354480" y="32256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(M,1)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E8A56-426F-7257-C51B-CFCB5C677481}"/>
              </a:ext>
            </a:extLst>
          </p:cNvPr>
          <p:cNvSpPr txBox="1"/>
          <p:nvPr/>
        </p:nvSpPr>
        <p:spPr>
          <a:xfrm>
            <a:off x="3429842" y="167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885B39-AC70-331F-22AA-E6DBF59BE421}"/>
              </a:ext>
            </a:extLst>
          </p:cNvPr>
          <p:cNvSpPr txBox="1"/>
          <p:nvPr/>
        </p:nvSpPr>
        <p:spPr>
          <a:xfrm>
            <a:off x="3411668" y="293082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6EBD3-3035-DF97-E3FA-973C2D38BDF3}"/>
              </a:ext>
            </a:extLst>
          </p:cNvPr>
          <p:cNvSpPr txBox="1"/>
          <p:nvPr/>
        </p:nvSpPr>
        <p:spPr>
          <a:xfrm>
            <a:off x="4883760" y="679631"/>
            <a:ext cx="38884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room can have zero or many room booking. 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room booking order belongs to only one room.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booking order has one invoice per booking.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booking order have only one booking detail referencing the room booking details at time of booking.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booking order have zero or one review which can be submitted after guest has checked out from the room.</a:t>
            </a:r>
          </a:p>
        </p:txBody>
      </p:sp>
    </p:spTree>
    <p:extLst>
      <p:ext uri="{BB962C8B-B14F-4D97-AF65-F5344CB8AC3E}">
        <p14:creationId xmlns:p14="http://schemas.microsoft.com/office/powerpoint/2010/main" val="266086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F89EC5C2-DC5C-B0C4-935C-8F11D67D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93E3EC-9F18-29C8-16DE-1847047FDEB5}"/>
              </a:ext>
            </a:extLst>
          </p:cNvPr>
          <p:cNvSpPr/>
          <p:nvPr/>
        </p:nvSpPr>
        <p:spPr>
          <a:xfrm>
            <a:off x="413817" y="19889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02C91-3E36-4748-8F39-D66EC51066A4}"/>
              </a:ext>
            </a:extLst>
          </p:cNvPr>
          <p:cNvSpPr/>
          <p:nvPr/>
        </p:nvSpPr>
        <p:spPr>
          <a:xfrm>
            <a:off x="2928973" y="626287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F054A-D938-A0EE-CC80-57B4774A0542}"/>
              </a:ext>
            </a:extLst>
          </p:cNvPr>
          <p:cNvSpPr/>
          <p:nvPr/>
        </p:nvSpPr>
        <p:spPr>
          <a:xfrm>
            <a:off x="2964012" y="1988988"/>
            <a:ext cx="1867180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D7DC45-7A8A-2507-2616-F61904DAE5B6}"/>
              </a:ext>
            </a:extLst>
          </p:cNvPr>
          <p:cNvSpPr/>
          <p:nvPr/>
        </p:nvSpPr>
        <p:spPr>
          <a:xfrm>
            <a:off x="3000720" y="3119015"/>
            <a:ext cx="1830471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ROOM_IMAGES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AAA03-824C-1A04-B277-5D3B1D28ED3A}"/>
              </a:ext>
            </a:extLst>
          </p:cNvPr>
          <p:cNvSpPr txBox="1"/>
          <p:nvPr/>
        </p:nvSpPr>
        <p:spPr>
          <a:xfrm>
            <a:off x="3354480" y="32256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(M,N)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BC1216-3381-E807-22C0-488BE5673D59}"/>
              </a:ext>
            </a:extLst>
          </p:cNvPr>
          <p:cNvSpPr txBox="1"/>
          <p:nvPr/>
        </p:nvSpPr>
        <p:spPr>
          <a:xfrm>
            <a:off x="3429842" y="167971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(M,N)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794E4-FE28-D298-853B-3D41F086C2B0}"/>
              </a:ext>
            </a:extLst>
          </p:cNvPr>
          <p:cNvSpPr txBox="1"/>
          <p:nvPr/>
        </p:nvSpPr>
        <p:spPr>
          <a:xfrm>
            <a:off x="3411667" y="2811238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84A5C-BED6-ECC7-48FC-95E24C0CB470}"/>
              </a:ext>
            </a:extLst>
          </p:cNvPr>
          <p:cNvSpPr txBox="1"/>
          <p:nvPr/>
        </p:nvSpPr>
        <p:spPr>
          <a:xfrm>
            <a:off x="4957179" y="2652302"/>
            <a:ext cx="3888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room have many facilities, and a facility belongs to many rooms. 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room have many features, and a feature belongs to many rooms.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room have multiple images.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room have zero or many reviews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799C2E-FC60-33C1-B3BD-A4181277C9BE}"/>
              </a:ext>
            </a:extLst>
          </p:cNvPr>
          <p:cNvSpPr/>
          <p:nvPr/>
        </p:nvSpPr>
        <p:spPr>
          <a:xfrm>
            <a:off x="3000720" y="4254604"/>
            <a:ext cx="1830471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RATING_REVIEW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9AD42-8BB5-914B-05EA-86F6CF9732A0}"/>
              </a:ext>
            </a:extLst>
          </p:cNvPr>
          <p:cNvSpPr txBox="1"/>
          <p:nvPr/>
        </p:nvSpPr>
        <p:spPr>
          <a:xfrm>
            <a:off x="3477300" y="394126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(1,M)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823904-41F4-DD58-D323-946BA871D75F}"/>
              </a:ext>
            </a:extLst>
          </p:cNvPr>
          <p:cNvSpPr/>
          <p:nvPr/>
        </p:nvSpPr>
        <p:spPr>
          <a:xfrm>
            <a:off x="5613214" y="1987496"/>
            <a:ext cx="1902219" cy="4138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ROOM_FEATURES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8F0AAD-EA97-DC18-4777-7E4AF2782073}"/>
              </a:ext>
            </a:extLst>
          </p:cNvPr>
          <p:cNvSpPr/>
          <p:nvPr/>
        </p:nvSpPr>
        <p:spPr>
          <a:xfrm>
            <a:off x="5558706" y="626287"/>
            <a:ext cx="1902219" cy="4138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ROOM_FACILITIES</a:t>
            </a:r>
          </a:p>
        </p:txBody>
      </p:sp>
    </p:spTree>
    <p:extLst>
      <p:ext uri="{BB962C8B-B14F-4D97-AF65-F5344CB8AC3E}">
        <p14:creationId xmlns:p14="http://schemas.microsoft.com/office/powerpoint/2010/main" val="156466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7BE2EFC4-C95A-D75A-3E97-7D325012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>
            <a:extLst>
              <a:ext uri="{FF2B5EF4-FFF2-40B4-BE49-F238E27FC236}">
                <a16:creationId xmlns:a16="http://schemas.microsoft.com/office/drawing/2014/main" id="{8F47BDE7-D954-3575-6326-EA0A003C1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7252" y="2477457"/>
            <a:ext cx="7988881" cy="14649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500" dirty="0"/>
              <a:t>ENTITY RELATIONSHIP DIAGRAM</a:t>
            </a:r>
          </a:p>
        </p:txBody>
      </p:sp>
      <p:sp>
        <p:nvSpPr>
          <p:cNvPr id="290" name="Google Shape;290;p32">
            <a:extLst>
              <a:ext uri="{FF2B5EF4-FFF2-40B4-BE49-F238E27FC236}">
                <a16:creationId xmlns:a16="http://schemas.microsoft.com/office/drawing/2014/main" id="{26CBEB9E-3C3F-7389-E10C-3DB90170EA28}"/>
              </a:ext>
            </a:extLst>
          </p:cNvPr>
          <p:cNvSpPr/>
          <p:nvPr/>
        </p:nvSpPr>
        <p:spPr>
          <a:xfrm>
            <a:off x="3923636" y="966348"/>
            <a:ext cx="1097400" cy="1097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2">
            <a:extLst>
              <a:ext uri="{FF2B5EF4-FFF2-40B4-BE49-F238E27FC236}">
                <a16:creationId xmlns:a16="http://schemas.microsoft.com/office/drawing/2014/main" id="{5CBA95C7-256B-914B-54AF-3DDB0D221DA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15136" y="1256448"/>
            <a:ext cx="9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52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401ED1F5-7FDD-4D3A-80CE-CFF8B7F8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DEFF6247-2BA6-4616-12E9-78845F10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01" y="180210"/>
            <a:ext cx="6721174" cy="49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4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06F38902-93D7-FA02-F7BC-B9C114826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>
            <a:extLst>
              <a:ext uri="{FF2B5EF4-FFF2-40B4-BE49-F238E27FC236}">
                <a16:creationId xmlns:a16="http://schemas.microsoft.com/office/drawing/2014/main" id="{A4BFDD63-4DE7-7C63-EAF4-ED04F51C1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6067" y="1354039"/>
            <a:ext cx="6751865" cy="24560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ENTITES AND DATA DICTIONARY</a:t>
            </a:r>
            <a:endParaRPr sz="4500" dirty="0"/>
          </a:p>
        </p:txBody>
      </p:sp>
      <p:sp>
        <p:nvSpPr>
          <p:cNvPr id="290" name="Google Shape;290;p32">
            <a:extLst>
              <a:ext uri="{FF2B5EF4-FFF2-40B4-BE49-F238E27FC236}">
                <a16:creationId xmlns:a16="http://schemas.microsoft.com/office/drawing/2014/main" id="{7FCAB020-A22E-0A72-E4D4-F20C57EFF3B8}"/>
              </a:ext>
            </a:extLst>
          </p:cNvPr>
          <p:cNvSpPr/>
          <p:nvPr/>
        </p:nvSpPr>
        <p:spPr>
          <a:xfrm>
            <a:off x="3931800" y="805339"/>
            <a:ext cx="1097400" cy="1097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2">
            <a:extLst>
              <a:ext uri="{FF2B5EF4-FFF2-40B4-BE49-F238E27FC236}">
                <a16:creationId xmlns:a16="http://schemas.microsoft.com/office/drawing/2014/main" id="{883A2C1B-1FCC-5143-E4B0-C24A590C43F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23300" y="1103604"/>
            <a:ext cx="9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51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>
            <a:spLocks noGrp="1"/>
          </p:cNvSpPr>
          <p:nvPr>
            <p:ph type="title"/>
          </p:nvPr>
        </p:nvSpPr>
        <p:spPr>
          <a:xfrm>
            <a:off x="720000" y="228601"/>
            <a:ext cx="7704000" cy="530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DICTIONARY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DB8433-36B0-03D5-4CE5-148B22BC5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56772"/>
              </p:ext>
            </p:extLst>
          </p:nvPr>
        </p:nvGraphicFramePr>
        <p:xfrm>
          <a:off x="1238865" y="817520"/>
          <a:ext cx="6504040" cy="4191916"/>
        </p:xfrm>
        <a:graphic>
          <a:graphicData uri="http://schemas.openxmlformats.org/drawingml/2006/table">
            <a:tbl>
              <a:tblPr firstRow="1" bandRow="1">
                <a:tableStyleId>{B4E6D46C-C058-4A84-A0BD-758D965CD343}</a:tableStyleId>
              </a:tblPr>
              <a:tblGrid>
                <a:gridCol w="1626010">
                  <a:extLst>
                    <a:ext uri="{9D8B030D-6E8A-4147-A177-3AD203B41FA5}">
                      <a16:colId xmlns:a16="http://schemas.microsoft.com/office/drawing/2014/main" val="3306171587"/>
                    </a:ext>
                  </a:extLst>
                </a:gridCol>
                <a:gridCol w="1626010">
                  <a:extLst>
                    <a:ext uri="{9D8B030D-6E8A-4147-A177-3AD203B41FA5}">
                      <a16:colId xmlns:a16="http://schemas.microsoft.com/office/drawing/2014/main" val="943834012"/>
                    </a:ext>
                  </a:extLst>
                </a:gridCol>
                <a:gridCol w="1626010">
                  <a:extLst>
                    <a:ext uri="{9D8B030D-6E8A-4147-A177-3AD203B41FA5}">
                      <a16:colId xmlns:a16="http://schemas.microsoft.com/office/drawing/2014/main" val="261191967"/>
                    </a:ext>
                  </a:extLst>
                </a:gridCol>
                <a:gridCol w="1626010">
                  <a:extLst>
                    <a:ext uri="{9D8B030D-6E8A-4147-A177-3AD203B41FA5}">
                      <a16:colId xmlns:a16="http://schemas.microsoft.com/office/drawing/2014/main" val="499776537"/>
                    </a:ext>
                  </a:extLst>
                </a:gridCol>
              </a:tblGrid>
              <a:tr h="290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ENTITY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ATTRIBUTE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TYPE 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KEY TYPE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69789"/>
                  </a:ext>
                </a:extLst>
              </a:tr>
              <a:tr h="290229">
                <a:tc row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BOOKING_DETAILS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SR_NO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84648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BOOKING_ID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713744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ROOM_NAME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5906021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060876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TOTAL_PAY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613494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ROOM_NO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69519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USER_NAME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860973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PHONENUM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9751075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ADDRESS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5382020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TRAVEL_ID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189204"/>
                  </a:ext>
                </a:extLst>
              </a:tr>
              <a:tr h="29022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TRAVEL_AGENCY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294514"/>
                  </a:ext>
                </a:extLst>
              </a:tr>
              <a:tr h="29022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FACILITIES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3325238"/>
                  </a:ext>
                </a:extLst>
              </a:tr>
              <a:tr h="41875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ICON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09351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13653EB0-E3A6-E85A-C09B-D0381393B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75B8ED-6A1C-3ED9-5D3C-2179C0B2D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203019"/>
              </p:ext>
            </p:extLst>
          </p:nvPr>
        </p:nvGraphicFramePr>
        <p:xfrm>
          <a:off x="1524000" y="293914"/>
          <a:ext cx="6565492" cy="4669966"/>
        </p:xfrm>
        <a:graphic>
          <a:graphicData uri="http://schemas.openxmlformats.org/drawingml/2006/table">
            <a:tbl>
              <a:tblPr firstRow="1" bandRow="1">
                <a:tableStyleId>{B4E6D46C-C058-4A84-A0BD-758D965CD343}</a:tableStyleId>
              </a:tblPr>
              <a:tblGrid>
                <a:gridCol w="1641373">
                  <a:extLst>
                    <a:ext uri="{9D8B030D-6E8A-4147-A177-3AD203B41FA5}">
                      <a16:colId xmlns:a16="http://schemas.microsoft.com/office/drawing/2014/main" val="4116301323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1043120043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1597694673"/>
                    </a:ext>
                  </a:extLst>
                </a:gridCol>
                <a:gridCol w="1641373">
                  <a:extLst>
                    <a:ext uri="{9D8B030D-6E8A-4147-A177-3AD203B41FA5}">
                      <a16:colId xmlns:a16="http://schemas.microsoft.com/office/drawing/2014/main" val="4088805448"/>
                    </a:ext>
                  </a:extLst>
                </a:gridCol>
              </a:tblGrid>
              <a:tr h="305837">
                <a:tc rowSpan="2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405207"/>
                  </a:ext>
                </a:extLst>
              </a:tr>
              <a:tr h="305837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103524"/>
                  </a:ext>
                </a:extLst>
              </a:tr>
              <a:tr h="289878">
                <a:tc rowSpan="1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FLIGHT_ORDER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327092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089801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639405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6804846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TICKETS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653452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TOTAL_PAY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DECIMAL(10,2)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405144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BOOKING_STATUS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833986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4034557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TRANS_AMOUNT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DECIMAL(10,2)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983300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TRANS_STATUS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444854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TRANS_RESP_MSG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50995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DATENTIME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DATETIME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2790209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5150665"/>
                  </a:ext>
                </a:extLst>
              </a:tr>
              <a:tr h="2898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TRAVEL_AGENCY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091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00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F361426D-87FF-0A81-BC12-F76BDD18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02E1F0-14F0-2658-176A-D83E0DB8F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81727"/>
              </p:ext>
            </p:extLst>
          </p:nvPr>
        </p:nvGraphicFramePr>
        <p:xfrm>
          <a:off x="1524000" y="277586"/>
          <a:ext cx="6850380" cy="4743443"/>
        </p:xfrm>
        <a:graphic>
          <a:graphicData uri="http://schemas.openxmlformats.org/drawingml/2006/table">
            <a:tbl>
              <a:tblPr firstRow="1" bandRow="1">
                <a:tableStyleId>{B4E6D46C-C058-4A84-A0BD-758D965CD343}</a:tableStyleId>
              </a:tblPr>
              <a:tblGrid>
                <a:gridCol w="1712595">
                  <a:extLst>
                    <a:ext uri="{9D8B030D-6E8A-4147-A177-3AD203B41FA5}">
                      <a16:colId xmlns:a16="http://schemas.microsoft.com/office/drawing/2014/main" val="411630132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104312004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159769467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4088805448"/>
                    </a:ext>
                  </a:extLst>
                </a:gridCol>
              </a:tblGrid>
              <a:tr h="331209">
                <a:tc rowSpan="1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FLIGHT_BOOKING_DETAILS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405207"/>
                  </a:ext>
                </a:extLst>
              </a:tr>
              <a:tr h="3312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FLIGHT_BOOKING_ID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103524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AIRLINE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327092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DEPARTURE_CITY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089801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ARRIVAL_CITY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639405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DEPARTURE_AIRPORT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6804846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ARRIVAL_AIRPORT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653452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DEPARTURE_TIME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DATETIME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405144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ARRIVAL_TIME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DATETIME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833986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PRICE_PER_ADULT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DECIMAL(10,2)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4034557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PRICE_PER_CHILD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DECIMAL(10,2)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983300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USER_NAME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444854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PHONENUM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50995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TRAVEL_ID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2790209"/>
                  </a:ext>
                </a:extLst>
              </a:tr>
              <a:tr h="3139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TRAVEL_AGENCY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5150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66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10CB6FC-1026-3392-EA0F-44AE27B74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946DB9-4661-81F2-8A04-877AD8962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133971"/>
              </p:ext>
            </p:extLst>
          </p:nvPr>
        </p:nvGraphicFramePr>
        <p:xfrm>
          <a:off x="1524000" y="147485"/>
          <a:ext cx="6850380" cy="4881718"/>
        </p:xfrm>
        <a:graphic>
          <a:graphicData uri="http://schemas.openxmlformats.org/drawingml/2006/table">
            <a:tbl>
              <a:tblPr firstRow="1" bandRow="1">
                <a:tableStyleId>{B4E6D46C-C058-4A84-A0BD-758D965CD343}</a:tableStyleId>
              </a:tblPr>
              <a:tblGrid>
                <a:gridCol w="1712595">
                  <a:extLst>
                    <a:ext uri="{9D8B030D-6E8A-4147-A177-3AD203B41FA5}">
                      <a16:colId xmlns:a16="http://schemas.microsoft.com/office/drawing/2014/main" val="411630132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104312004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1597694673"/>
                    </a:ext>
                  </a:extLst>
                </a:gridCol>
                <a:gridCol w="1712595">
                  <a:extLst>
                    <a:ext uri="{9D8B030D-6E8A-4147-A177-3AD203B41FA5}">
                      <a16:colId xmlns:a16="http://schemas.microsoft.com/office/drawing/2014/main" val="4088805448"/>
                    </a:ext>
                  </a:extLst>
                </a:gridCol>
              </a:tblGrid>
              <a:tr h="213623">
                <a:tc row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FLIGHT_RATING_REVIEWS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SR_NO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405207"/>
                  </a:ext>
                </a:extLst>
              </a:tr>
              <a:tr h="2136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FLIGHT_BOOKING_ID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103524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0327092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089801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RATING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639405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REVIEW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VARCHAR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6804846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SEEN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653452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DATENTIME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2405144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5833986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TRAVEL_AGENCY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4034557"/>
                  </a:ext>
                </a:extLst>
              </a:tr>
              <a:tr h="202476">
                <a:tc rowSpan="1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FLIGHT_ID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PRIIMARY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983300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AIRLINE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4444854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DEPARTURE_CITY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50995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DEPARTURE_AIRPORT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2340501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ARRIVAL_AIRPORT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3427236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DEPARTURE_TIME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5958369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ARRIVAL_TIME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6835762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DURATION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0908549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DECIMAL(10,2)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3746247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SEATS AVAILABLE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6394498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REMOVED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8426056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DATENTIME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4274626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TRAVEL_ID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9928472"/>
                  </a:ext>
                </a:extLst>
              </a:tr>
              <a:tr h="202476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TRAVEL_AGENCY</a:t>
                      </a: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3010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68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4E972E27-3CEB-EC50-6180-CCC54EEF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D3855B-5613-8501-7108-6D5BD29D4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676968"/>
              </p:ext>
            </p:extLst>
          </p:nvPr>
        </p:nvGraphicFramePr>
        <p:xfrm>
          <a:off x="1211580" y="114303"/>
          <a:ext cx="7071361" cy="4911521"/>
        </p:xfrm>
        <a:graphic>
          <a:graphicData uri="http://schemas.openxmlformats.org/drawingml/2006/table">
            <a:tbl>
              <a:tblPr firstRow="1" firstCol="1" bandRow="1">
                <a:tableStyleId>{B4E6D46C-C058-4A84-A0BD-758D965CD343}</a:tableStyleId>
              </a:tblPr>
              <a:tblGrid>
                <a:gridCol w="2095448">
                  <a:extLst>
                    <a:ext uri="{9D8B030D-6E8A-4147-A177-3AD203B41FA5}">
                      <a16:colId xmlns:a16="http://schemas.microsoft.com/office/drawing/2014/main" val="927351319"/>
                    </a:ext>
                  </a:extLst>
                </a:gridCol>
                <a:gridCol w="1753223">
                  <a:extLst>
                    <a:ext uri="{9D8B030D-6E8A-4147-A177-3AD203B41FA5}">
                      <a16:colId xmlns:a16="http://schemas.microsoft.com/office/drawing/2014/main" val="3940288646"/>
                    </a:ext>
                  </a:extLst>
                </a:gridCol>
                <a:gridCol w="1611345">
                  <a:extLst>
                    <a:ext uri="{9D8B030D-6E8A-4147-A177-3AD203B41FA5}">
                      <a16:colId xmlns:a16="http://schemas.microsoft.com/office/drawing/2014/main" val="2711824986"/>
                    </a:ext>
                  </a:extLst>
                </a:gridCol>
                <a:gridCol w="1611345">
                  <a:extLst>
                    <a:ext uri="{9D8B030D-6E8A-4147-A177-3AD203B41FA5}">
                      <a16:colId xmlns:a16="http://schemas.microsoft.com/office/drawing/2014/main" val="623977"/>
                    </a:ext>
                  </a:extLst>
                </a:gridCol>
              </a:tblGrid>
              <a:tr h="164671">
                <a:tc rowSpan="1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BOOKING_ORDER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466709690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4097004415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28294973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CHECK_IN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945806629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CHECK_OUT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108671313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ARRIVAL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4263310801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REFUND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800366189"/>
                  </a:ext>
                </a:extLst>
              </a:tr>
              <a:tr h="1999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BOOKING_STATUS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511929406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961459167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410656024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TRANS_AMT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979769287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TRANS_STATUS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708905128"/>
                  </a:ext>
                </a:extLst>
              </a:tr>
              <a:tr h="1999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TRANS_RESP_MSG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493556041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RATE_REVIEW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612382729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DATENTIME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681542699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195845844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754808683"/>
                  </a:ext>
                </a:extLst>
              </a:tr>
              <a:tr h="164671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 FACILITIES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775073661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819233625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FACILITIES_ID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487308722"/>
                  </a:ext>
                </a:extLst>
              </a:tr>
              <a:tr h="164671"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ROOMS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3373474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903766539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357660937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4222483985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AREA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1987409451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235225249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QUANTITY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3105433683"/>
                  </a:ext>
                </a:extLst>
              </a:tr>
              <a:tr h="16467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2047733797"/>
                  </a:ext>
                </a:extLst>
              </a:tr>
              <a:tr h="23025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CHILDREN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46808" marR="46808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6808" marR="46808" marT="0" marB="0"/>
                </a:tc>
                <a:extLst>
                  <a:ext uri="{0D108BD9-81ED-4DB2-BD59-A6C34878D82A}">
                    <a16:rowId xmlns:a16="http://schemas.microsoft.com/office/drawing/2014/main" val="539661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46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6503008" y="29122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30"/>
          <p:cNvSpPr/>
          <p:nvPr/>
        </p:nvSpPr>
        <p:spPr>
          <a:xfrm>
            <a:off x="4192500" y="29122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30"/>
          <p:cNvSpPr/>
          <p:nvPr/>
        </p:nvSpPr>
        <p:spPr>
          <a:xfrm>
            <a:off x="1881992" y="29122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30"/>
          <p:cNvSpPr/>
          <p:nvPr/>
        </p:nvSpPr>
        <p:spPr>
          <a:xfrm>
            <a:off x="6503008" y="12358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30"/>
          <p:cNvSpPr/>
          <p:nvPr/>
        </p:nvSpPr>
        <p:spPr>
          <a:xfrm>
            <a:off x="4192500" y="12358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30"/>
          <p:cNvSpPr/>
          <p:nvPr/>
        </p:nvSpPr>
        <p:spPr>
          <a:xfrm>
            <a:off x="1881992" y="1235863"/>
            <a:ext cx="759000" cy="7590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Table of contents</a:t>
            </a:r>
            <a:endParaRPr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/>
          </p:nvPr>
        </p:nvSpPr>
        <p:spPr>
          <a:xfrm>
            <a:off x="1894142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title" idx="3"/>
          </p:nvPr>
        </p:nvSpPr>
        <p:spPr>
          <a:xfrm>
            <a:off x="1894142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/>
          </p:nvPr>
        </p:nvSpPr>
        <p:spPr>
          <a:xfrm>
            <a:off x="4204650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 idx="5"/>
          </p:nvPr>
        </p:nvSpPr>
        <p:spPr>
          <a:xfrm>
            <a:off x="4204650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 idx="6"/>
          </p:nvPr>
        </p:nvSpPr>
        <p:spPr>
          <a:xfrm>
            <a:off x="6515158" y="139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title" idx="7"/>
          </p:nvPr>
        </p:nvSpPr>
        <p:spPr>
          <a:xfrm>
            <a:off x="6515158" y="30679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1215692" y="210954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Introduction</a:t>
            </a:r>
            <a:endParaRPr sz="2000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8"/>
          </p:nvPr>
        </p:nvSpPr>
        <p:spPr>
          <a:xfrm>
            <a:off x="3526200" y="2111188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Business</a:t>
            </a:r>
            <a:r>
              <a:rPr lang="en" sz="2000" dirty="0"/>
              <a:t> </a:t>
            </a:r>
            <a:r>
              <a:rPr lang="en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Rules</a:t>
            </a:r>
            <a:endParaRPr sz="2000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9"/>
          </p:nvPr>
        </p:nvSpPr>
        <p:spPr>
          <a:xfrm>
            <a:off x="5836708" y="2094875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ERD</a:t>
            </a:r>
            <a:endParaRPr sz="2000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263" name="Google Shape;263;p30"/>
          <p:cNvSpPr txBox="1">
            <a:spLocks noGrp="1"/>
          </p:cNvSpPr>
          <p:nvPr>
            <p:ph type="subTitle" idx="13"/>
          </p:nvPr>
        </p:nvSpPr>
        <p:spPr>
          <a:xfrm>
            <a:off x="1215692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Dictionary</a:t>
            </a:r>
            <a:endParaRPr sz="2000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4"/>
          </p:nvPr>
        </p:nvSpPr>
        <p:spPr>
          <a:xfrm>
            <a:off x="3526200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SQL</a:t>
            </a:r>
            <a:r>
              <a:rPr lang="en-US" sz="2000" dirty="0"/>
              <a:t> </a:t>
            </a:r>
            <a:r>
              <a:rPr lang="en-US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Query</a:t>
            </a:r>
            <a:endParaRPr sz="2000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5"/>
          </p:nvPr>
        </p:nvSpPr>
        <p:spPr>
          <a:xfrm>
            <a:off x="5836708" y="3777124"/>
            <a:ext cx="2091600" cy="6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Gowun Dodum" panose="020B0604020202020204" charset="-127"/>
                <a:ea typeface="Gowun Dodum" panose="020B0604020202020204" charset="-127"/>
                <a:cs typeface="Times New Roman" panose="02020603050405020304" pitchFamily="18" charset="0"/>
              </a:rPr>
              <a:t>DEMO</a:t>
            </a:r>
            <a:endParaRPr sz="2000" dirty="0">
              <a:latin typeface="Gowun Dodum" panose="020B0604020202020204" charset="-127"/>
              <a:ea typeface="Gowun Dodum" panose="020B060402020202020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3CC7C08-0CC2-29EA-DAAF-515DABBB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E4218F-348E-0428-5B54-C86425B40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35341"/>
              </p:ext>
            </p:extLst>
          </p:nvPr>
        </p:nvGraphicFramePr>
        <p:xfrm>
          <a:off x="1485900" y="156635"/>
          <a:ext cx="6903720" cy="4800600"/>
        </p:xfrm>
        <a:graphic>
          <a:graphicData uri="http://schemas.openxmlformats.org/drawingml/2006/table">
            <a:tbl>
              <a:tblPr firstRow="1" firstCol="1" bandRow="1">
                <a:tableStyleId>{B4E6D46C-C058-4A84-A0BD-758D965CD343}</a:tableStyleId>
              </a:tblPr>
              <a:tblGrid>
                <a:gridCol w="2045772">
                  <a:extLst>
                    <a:ext uri="{9D8B030D-6E8A-4147-A177-3AD203B41FA5}">
                      <a16:colId xmlns:a16="http://schemas.microsoft.com/office/drawing/2014/main" val="2802494833"/>
                    </a:ext>
                  </a:extLst>
                </a:gridCol>
                <a:gridCol w="1711660">
                  <a:extLst>
                    <a:ext uri="{9D8B030D-6E8A-4147-A177-3AD203B41FA5}">
                      <a16:colId xmlns:a16="http://schemas.microsoft.com/office/drawing/2014/main" val="2772248328"/>
                    </a:ext>
                  </a:extLst>
                </a:gridCol>
                <a:gridCol w="1573144">
                  <a:extLst>
                    <a:ext uri="{9D8B030D-6E8A-4147-A177-3AD203B41FA5}">
                      <a16:colId xmlns:a16="http://schemas.microsoft.com/office/drawing/2014/main" val="2132249401"/>
                    </a:ext>
                  </a:extLst>
                </a:gridCol>
                <a:gridCol w="1573144">
                  <a:extLst>
                    <a:ext uri="{9D8B030D-6E8A-4147-A177-3AD203B41FA5}">
                      <a16:colId xmlns:a16="http://schemas.microsoft.com/office/drawing/2014/main" val="2573379943"/>
                    </a:ext>
                  </a:extLst>
                </a:gridCol>
              </a:tblGrid>
              <a:tr h="165608">
                <a:tc rowSpan="5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4244075577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TINYINT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306646371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REMOVED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606037542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494020388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019532755"/>
                  </a:ext>
                </a:extLst>
              </a:tr>
              <a:tr h="165608">
                <a:tc row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RATING REVIEW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738007511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BOOKING_ID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534617064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ROOM_ID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402159165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USER_ID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625159508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RATING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1339002942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REVIEW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173462108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SEEN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031142025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DATENTIME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67684179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954790169"/>
                  </a:ext>
                </a:extLst>
              </a:tr>
              <a:tr h="15934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882307701"/>
                  </a:ext>
                </a:extLst>
              </a:tr>
              <a:tr h="165608">
                <a:tc rowSpan="1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USER_CRED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1525357701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781558939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1283844647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668791786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PHONENUM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450803239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PINCODE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2896193439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DOB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1510869406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PROFILE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062492834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PASSWORD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456041163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IS_VERIFIED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030248102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TOKEN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140469292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T_EXPIRE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961873157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INT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3825548713"/>
                  </a:ext>
                </a:extLst>
              </a:tr>
              <a:tr h="165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DATENTIME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35961" marR="35961" marT="0" marB="0"/>
                </a:tc>
                <a:extLst>
                  <a:ext uri="{0D108BD9-81ED-4DB2-BD59-A6C34878D82A}">
                    <a16:rowId xmlns:a16="http://schemas.microsoft.com/office/drawing/2014/main" val="1001512232"/>
                  </a:ext>
                </a:extLst>
              </a:tr>
            </a:tbl>
          </a:graphicData>
        </a:graphic>
      </p:graphicFrame>
      <p:sp>
        <p:nvSpPr>
          <p:cNvPr id="6" name="Rectangle 2">
            <a:extLst>
              <a:ext uri="{FF2B5EF4-FFF2-40B4-BE49-F238E27FC236}">
                <a16:creationId xmlns:a16="http://schemas.microsoft.com/office/drawing/2014/main" id="{FB60AA56-B2AF-BD05-2929-3599AD7E9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1084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3331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8B233E42-0857-F493-53D6-1EBE114FB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D81579C-C69B-DAF0-7858-A227229F3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1084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01D495-6E71-A1F5-7F3A-914409DC9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992063"/>
              </p:ext>
            </p:extLst>
          </p:nvPr>
        </p:nvGraphicFramePr>
        <p:xfrm>
          <a:off x="1188720" y="123478"/>
          <a:ext cx="7124700" cy="4921197"/>
        </p:xfrm>
        <a:graphic>
          <a:graphicData uri="http://schemas.openxmlformats.org/drawingml/2006/table">
            <a:tbl>
              <a:tblPr firstRow="1" firstCol="1" bandRow="1">
                <a:tableStyleId>{B4E6D46C-C058-4A84-A0BD-758D965CD343}</a:tableStyleId>
              </a:tblPr>
              <a:tblGrid>
                <a:gridCol w="2046321">
                  <a:extLst>
                    <a:ext uri="{9D8B030D-6E8A-4147-A177-3AD203B41FA5}">
                      <a16:colId xmlns:a16="http://schemas.microsoft.com/office/drawing/2014/main" val="1144696090"/>
                    </a:ext>
                  </a:extLst>
                </a:gridCol>
                <a:gridCol w="1831337">
                  <a:extLst>
                    <a:ext uri="{9D8B030D-6E8A-4147-A177-3AD203B41FA5}">
                      <a16:colId xmlns:a16="http://schemas.microsoft.com/office/drawing/2014/main" val="679268864"/>
                    </a:ext>
                  </a:extLst>
                </a:gridCol>
                <a:gridCol w="1623521">
                  <a:extLst>
                    <a:ext uri="{9D8B030D-6E8A-4147-A177-3AD203B41FA5}">
                      <a16:colId xmlns:a16="http://schemas.microsoft.com/office/drawing/2014/main" val="3869604984"/>
                    </a:ext>
                  </a:extLst>
                </a:gridCol>
                <a:gridCol w="1623521">
                  <a:extLst>
                    <a:ext uri="{9D8B030D-6E8A-4147-A177-3AD203B41FA5}">
                      <a16:colId xmlns:a16="http://schemas.microsoft.com/office/drawing/2014/main" val="213459296"/>
                    </a:ext>
                  </a:extLst>
                </a:gridCol>
              </a:tblGrid>
              <a:tr h="192135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ROOM_IMAGES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4015754547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1389252602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617261285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THUMB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TINYINT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130606978"/>
                  </a:ext>
                </a:extLst>
              </a:tr>
              <a:tr h="192135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ROOM_FEATURES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3966746901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1445200938"/>
                  </a:ext>
                </a:extLst>
              </a:tr>
              <a:tr h="20259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FEATURE_ID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1112389835"/>
                  </a:ext>
                </a:extLst>
              </a:tr>
              <a:tr h="20063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FEATURES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2823188677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4172888630"/>
                  </a:ext>
                </a:extLst>
              </a:tr>
              <a:tr h="192135">
                <a:tc rowSpan="1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TOUR_ORDER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4108359616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PACKAGE_ID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1402418975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1510613976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3278150969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ADULTS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631008450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CHILDREN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3736124235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TOUR_DATE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222951819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TOTAL_PAY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DECIMAL(10,2)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318112422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BOOKING_STATUS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3175567710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3910100623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TRANS_AMOUNT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2219060789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TRANS_STATUS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2487835919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TRANS_RESP_MSG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4061432766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DATETIME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832397654"/>
                  </a:ext>
                </a:extLst>
              </a:tr>
              <a:tr h="1844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4169692715"/>
                  </a:ext>
                </a:extLst>
              </a:tr>
              <a:tr h="4080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05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3326" marR="533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3326" marR="53326" marT="0" marB="0"/>
                </a:tc>
                <a:extLst>
                  <a:ext uri="{0D108BD9-81ED-4DB2-BD59-A6C34878D82A}">
                    <a16:rowId xmlns:a16="http://schemas.microsoft.com/office/drawing/2014/main" val="282343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903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97B1D75-02C6-68EB-80A1-D3530D1F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4892D84-A4EF-89C3-9D3E-AE453F387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10842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BA9F93-B6B5-5DEF-5B85-A798C280E771}"/>
              </a:ext>
            </a:extLst>
          </p:cNvPr>
          <p:cNvGraphicFramePr>
            <a:graphicFrameLocks noGrp="1"/>
          </p:cNvGraphicFramePr>
          <p:nvPr/>
        </p:nvGraphicFramePr>
        <p:xfrm>
          <a:off x="1356360" y="91440"/>
          <a:ext cx="7018020" cy="3634737"/>
        </p:xfrm>
        <a:graphic>
          <a:graphicData uri="http://schemas.openxmlformats.org/drawingml/2006/table">
            <a:tbl>
              <a:tblPr firstRow="1" firstCol="1" bandRow="1">
                <a:tableStyleId>{B4E6D46C-C058-4A84-A0BD-758D965CD343}</a:tableStyleId>
              </a:tblPr>
              <a:tblGrid>
                <a:gridCol w="2015681">
                  <a:extLst>
                    <a:ext uri="{9D8B030D-6E8A-4147-A177-3AD203B41FA5}">
                      <a16:colId xmlns:a16="http://schemas.microsoft.com/office/drawing/2014/main" val="1681009257"/>
                    </a:ext>
                  </a:extLst>
                </a:gridCol>
                <a:gridCol w="1803917">
                  <a:extLst>
                    <a:ext uri="{9D8B030D-6E8A-4147-A177-3AD203B41FA5}">
                      <a16:colId xmlns:a16="http://schemas.microsoft.com/office/drawing/2014/main" val="2407395753"/>
                    </a:ext>
                  </a:extLst>
                </a:gridCol>
                <a:gridCol w="1599211">
                  <a:extLst>
                    <a:ext uri="{9D8B030D-6E8A-4147-A177-3AD203B41FA5}">
                      <a16:colId xmlns:a16="http://schemas.microsoft.com/office/drawing/2014/main" val="1793492178"/>
                    </a:ext>
                  </a:extLst>
                </a:gridCol>
                <a:gridCol w="1599211">
                  <a:extLst>
                    <a:ext uri="{9D8B030D-6E8A-4147-A177-3AD203B41FA5}">
                      <a16:colId xmlns:a16="http://schemas.microsoft.com/office/drawing/2014/main" val="2812237729"/>
                    </a:ext>
                  </a:extLst>
                </a:gridCol>
              </a:tblGrid>
              <a:tr h="213755">
                <a:tc rowSpan="1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TOUR_PACKAGES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PACKAGE_ID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9109412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9503609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DESTINATION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9941740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DURATION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816053"/>
                  </a:ext>
                </a:extLst>
              </a:tr>
              <a:tr h="22731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PRICE_PER_ADULT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DECIMAL(10,2)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5591347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PRICE_PER_CHILD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DECIMAL(10,2)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2666535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9780994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INCLUSION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866035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EXCLUSION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TEXT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212631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7566479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TINYINT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3445928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REMOVED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294506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DATENTIME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2447094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1222617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3956697"/>
                  </a:ext>
                </a:extLst>
              </a:tr>
              <a:tr h="204704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TOUR_PACKAGE_IMAGES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164838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PACKAGE_ID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963489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VARCHAR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219651"/>
                  </a:ext>
                </a:extLst>
              </a:tr>
              <a:tr h="1868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THUMB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TINYINT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8282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FDC9DD-51AB-E0F4-4CE1-86DCE07DC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24762"/>
              </p:ext>
            </p:extLst>
          </p:nvPr>
        </p:nvGraphicFramePr>
        <p:xfrm>
          <a:off x="1356360" y="3726176"/>
          <a:ext cx="7018020" cy="1249683"/>
        </p:xfrm>
        <a:graphic>
          <a:graphicData uri="http://schemas.openxmlformats.org/drawingml/2006/table">
            <a:tbl>
              <a:tblPr firstRow="1" firstCol="1" bandRow="1">
                <a:tableStyleId>{B4E6D46C-C058-4A84-A0BD-758D965CD343}</a:tableStyleId>
              </a:tblPr>
              <a:tblGrid>
                <a:gridCol w="2015681">
                  <a:extLst>
                    <a:ext uri="{9D8B030D-6E8A-4147-A177-3AD203B41FA5}">
                      <a16:colId xmlns:a16="http://schemas.microsoft.com/office/drawing/2014/main" val="873221617"/>
                    </a:ext>
                  </a:extLst>
                </a:gridCol>
                <a:gridCol w="1803917">
                  <a:extLst>
                    <a:ext uri="{9D8B030D-6E8A-4147-A177-3AD203B41FA5}">
                      <a16:colId xmlns:a16="http://schemas.microsoft.com/office/drawing/2014/main" val="1642342823"/>
                    </a:ext>
                  </a:extLst>
                </a:gridCol>
                <a:gridCol w="1599211">
                  <a:extLst>
                    <a:ext uri="{9D8B030D-6E8A-4147-A177-3AD203B41FA5}">
                      <a16:colId xmlns:a16="http://schemas.microsoft.com/office/drawing/2014/main" val="4250899605"/>
                    </a:ext>
                  </a:extLst>
                </a:gridCol>
                <a:gridCol w="1599211">
                  <a:extLst>
                    <a:ext uri="{9D8B030D-6E8A-4147-A177-3AD203B41FA5}">
                      <a16:colId xmlns:a16="http://schemas.microsoft.com/office/drawing/2014/main" val="2416566743"/>
                    </a:ext>
                  </a:extLst>
                </a:gridCol>
              </a:tblGrid>
              <a:tr h="193635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 TOUR_BOOKING_DETAILS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0126344"/>
                  </a:ext>
                </a:extLst>
              </a:tr>
              <a:tr h="1936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TOUR_BOOKING_ID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FOREIGN KEY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2321836"/>
                  </a:ext>
                </a:extLst>
              </a:tr>
              <a:tr h="1936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PACKAGE_NAME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VARCHAR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2085613"/>
                  </a:ext>
                </a:extLst>
              </a:tr>
              <a:tr h="1936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DESTINATION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VARCHAR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125960"/>
                  </a:ext>
                </a:extLst>
              </a:tr>
              <a:tr h="1936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DURATION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VARCHAR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6887598"/>
                  </a:ext>
                </a:extLst>
              </a:tr>
              <a:tr h="2815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PRICE_PER_ADULT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DECIMAL(10,2)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402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5048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CED0EB-BE05-A921-8A62-A36AEC5F1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37419"/>
              </p:ext>
            </p:extLst>
          </p:nvPr>
        </p:nvGraphicFramePr>
        <p:xfrm>
          <a:off x="1211580" y="468208"/>
          <a:ext cx="7063741" cy="4130033"/>
        </p:xfrm>
        <a:graphic>
          <a:graphicData uri="http://schemas.openxmlformats.org/drawingml/2006/table">
            <a:tbl>
              <a:tblPr firstRow="1" firstCol="1" bandRow="1">
                <a:tableStyleId>{B4E6D46C-C058-4A84-A0BD-758D965CD343}</a:tableStyleId>
              </a:tblPr>
              <a:tblGrid>
                <a:gridCol w="2028812">
                  <a:extLst>
                    <a:ext uri="{9D8B030D-6E8A-4147-A177-3AD203B41FA5}">
                      <a16:colId xmlns:a16="http://schemas.microsoft.com/office/drawing/2014/main" val="4078533368"/>
                    </a:ext>
                  </a:extLst>
                </a:gridCol>
                <a:gridCol w="1815669">
                  <a:extLst>
                    <a:ext uri="{9D8B030D-6E8A-4147-A177-3AD203B41FA5}">
                      <a16:colId xmlns:a16="http://schemas.microsoft.com/office/drawing/2014/main" val="3759027961"/>
                    </a:ext>
                  </a:extLst>
                </a:gridCol>
                <a:gridCol w="1609630">
                  <a:extLst>
                    <a:ext uri="{9D8B030D-6E8A-4147-A177-3AD203B41FA5}">
                      <a16:colId xmlns:a16="http://schemas.microsoft.com/office/drawing/2014/main" val="959276148"/>
                    </a:ext>
                  </a:extLst>
                </a:gridCol>
                <a:gridCol w="1609630">
                  <a:extLst>
                    <a:ext uri="{9D8B030D-6E8A-4147-A177-3AD203B41FA5}">
                      <a16:colId xmlns:a16="http://schemas.microsoft.com/office/drawing/2014/main" val="2554607227"/>
                    </a:ext>
                  </a:extLst>
                </a:gridCol>
              </a:tblGrid>
              <a:tr h="205588">
                <a:tc rowSpan="10">
                  <a:txBody>
                    <a:bodyPr/>
                    <a:lstStyle/>
                    <a:p>
                      <a:pPr algn="ctr"/>
                      <a:endParaRPr lang="en-IN" sz="105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PRICE_PER_CHILD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DECIMAL(10,2) 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106473787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ADULTS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 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543902450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CHILDREN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380307914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TOUR_DATE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204389486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TOTAL_PAY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DECIMAL(10,2)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452731636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USER_NAME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VARCHAR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949954096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PHONENUM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VARCHAR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955234970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VARCHAR 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80441268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 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052987497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VARCHAR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881569297"/>
                  </a:ext>
                </a:extLst>
              </a:tr>
              <a:tr h="223861">
                <a:tc rowSpan="10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TOUR_RATING_REVIEWS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SR_NO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PRIMARY KEY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4244783413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TOUR_ORDER_ID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550597833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PACKAGE_ID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3402465684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USER_ID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226421945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RATING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1358905434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REVIEW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1550997685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SEEN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1766660763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DATETIME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DATETIME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672731771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TRAVEL_ID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INT</a:t>
                      </a: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2110717723"/>
                  </a:ext>
                </a:extLst>
              </a:tr>
              <a:tr h="20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TRAVEL_AGENCY</a:t>
                      </a:r>
                    </a:p>
                  </a:txBody>
                  <a:tcPr marL="52106" marR="52106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 VARCHAR</a:t>
                      </a:r>
                      <a:endParaRPr lang="en-IN" sz="105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961" marR="3596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05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2106" marR="52106" marT="0" marB="0"/>
                </a:tc>
                <a:extLst>
                  <a:ext uri="{0D108BD9-81ED-4DB2-BD59-A6C34878D82A}">
                    <a16:rowId xmlns:a16="http://schemas.microsoft.com/office/drawing/2014/main" val="537873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3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AF4A-8215-5E2C-8055-E8E4EFF7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C37ADD3-3531-735B-2ACA-9A941D42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093543"/>
              </p:ext>
            </p:extLst>
          </p:nvPr>
        </p:nvGraphicFramePr>
        <p:xfrm>
          <a:off x="575732" y="1037587"/>
          <a:ext cx="7848267" cy="380545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726268">
                  <a:extLst>
                    <a:ext uri="{9D8B030D-6E8A-4147-A177-3AD203B41FA5}">
                      <a16:colId xmlns:a16="http://schemas.microsoft.com/office/drawing/2014/main" val="3416312706"/>
                    </a:ext>
                  </a:extLst>
                </a:gridCol>
                <a:gridCol w="5121999">
                  <a:extLst>
                    <a:ext uri="{9D8B030D-6E8A-4147-A177-3AD203B41FA5}">
                      <a16:colId xmlns:a16="http://schemas.microsoft.com/office/drawing/2014/main" val="459971430"/>
                    </a:ext>
                  </a:extLst>
                </a:gridCol>
              </a:tblGrid>
              <a:tr h="43968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8717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FLIGHT_BOOKING_DETAILS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extra details for flight bookings, such as seat class and timing. It connects to FLIGHT and FLIGHT_ORDER.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482819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FLIGHT_ORDER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Stores flight booking orders made by users. It connects to USER_CRED and FLIGHT.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971764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BOOKING_DETAILS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additional details for bookings such as pricing and customer info. It is linked to BOOKING_ORDER.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622029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BOOKING_ORDER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Records hotel room booking orders including user and room details. It connects to ROOMS, USER_CRED, and BOOKING_DETAILS.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512586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FLIGHT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Contains details about available flights including times and pricing. It connects to FLIGHT_ORDER and FLIGHT_BOOKING_DETAILS.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60383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FLIGHT_RATING_REVIEWS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user reviews for flights. It connects USER_CRED to FLIGHT.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290823"/>
                  </a:ext>
                </a:extLst>
              </a:tr>
              <a:tr h="439685">
                <a:tc>
                  <a:txBody>
                    <a:bodyPr/>
                    <a:lstStyle/>
                    <a:p>
                      <a:r>
                        <a:rPr lang="en-US" sz="1200" dirty="0"/>
                        <a:t>TOUR_ORDER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Records orders for tour packages by users. It connects to USER_CRED and TOUR_PACKAGES.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462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26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BE22-1BD6-7DF1-3358-05D2FA90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F6C9-0B70-6BFA-C777-C87F9CFCD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3F5202-3337-C727-6212-7D91665F82E8}"/>
              </a:ext>
            </a:extLst>
          </p:cNvPr>
          <p:cNvGraphicFramePr>
            <a:graphicFrameLocks noGrp="1"/>
          </p:cNvGraphicFramePr>
          <p:nvPr/>
        </p:nvGraphicFramePr>
        <p:xfrm>
          <a:off x="465667" y="1098549"/>
          <a:ext cx="8212666" cy="3774884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94345">
                  <a:extLst>
                    <a:ext uri="{9D8B030D-6E8A-4147-A177-3AD203B41FA5}">
                      <a16:colId xmlns:a16="http://schemas.microsoft.com/office/drawing/2014/main" val="3851996431"/>
                    </a:ext>
                  </a:extLst>
                </a:gridCol>
                <a:gridCol w="6218321">
                  <a:extLst>
                    <a:ext uri="{9D8B030D-6E8A-4147-A177-3AD203B41FA5}">
                      <a16:colId xmlns:a16="http://schemas.microsoft.com/office/drawing/2014/main" val="4182306836"/>
                    </a:ext>
                  </a:extLst>
                </a:gridCol>
              </a:tblGrid>
              <a:tr h="4946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ENTITY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DESCRIPTION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185534"/>
                  </a:ext>
                </a:extLst>
              </a:tr>
              <a:tr h="440953">
                <a:tc>
                  <a:txBody>
                    <a:bodyPr/>
                    <a:lstStyle/>
                    <a:p>
                      <a:r>
                        <a:rPr lang="en-US" sz="1200" dirty="0"/>
                        <a:t>TOUR_RATING_REVIEWS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reviews for tour packages. It links USER_CRED to TOUR_PACKAGES.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295759"/>
                  </a:ext>
                </a:extLst>
              </a:tr>
              <a:tr h="440953">
                <a:tc>
                  <a:txBody>
                    <a:bodyPr/>
                    <a:lstStyle/>
                    <a:p>
                      <a:r>
                        <a:rPr lang="en-US" sz="1200" dirty="0"/>
                        <a:t>TOUR_PACKAGE__IMAGES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images for tour packages. It connects to TOUR_PACKAGES.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19"/>
                  </a:ext>
                </a:extLst>
              </a:tr>
              <a:tr h="622522">
                <a:tc>
                  <a:txBody>
                    <a:bodyPr/>
                    <a:lstStyle/>
                    <a:p>
                      <a:r>
                        <a:rPr lang="en-US" sz="1200" dirty="0"/>
                        <a:t>TOUR_PACKAGES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Contains tour package details including price, description, and destination. It links to TOUR_ORDER, TOUR_PACKAGE_IMAGES, and TOUR_PACKAGE_REVIEWS.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86624"/>
                  </a:ext>
                </a:extLst>
              </a:tr>
              <a:tr h="622522">
                <a:tc>
                  <a:txBody>
                    <a:bodyPr/>
                    <a:lstStyle/>
                    <a:p>
                      <a:r>
                        <a:rPr lang="en-US" sz="1200" dirty="0"/>
                        <a:t>TOUR_BOOKING_DETAILS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Provides extra details about tour bookings like pricing per adult/child. It connects to TOUR_ORDER.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722912"/>
                  </a:ext>
                </a:extLst>
              </a:tr>
              <a:tr h="440953">
                <a:tc>
                  <a:txBody>
                    <a:bodyPr/>
                    <a:lstStyle/>
                    <a:p>
                      <a:r>
                        <a:rPr lang="en-US" sz="1200" dirty="0"/>
                        <a:t>RATING_REVIEWS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Captures reviews and ratings for rooms from users. It connects ROOMS and USER_CRED.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807874"/>
                  </a:ext>
                </a:extLst>
              </a:tr>
              <a:tr h="622522">
                <a:tc>
                  <a:txBody>
                    <a:bodyPr/>
                    <a:lstStyle/>
                    <a:p>
                      <a:r>
                        <a:rPr lang="en-US" sz="1200" dirty="0"/>
                        <a:t>USER_CRED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Contains user credentials and profile information. It connects to multiple tables including BOOKING_ORDER, FLIGHT_ORDER, TOUR_ORDER, and all review tables.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278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32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C8776-0733-C622-8FCF-63092816E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03E0-A23C-2144-F728-8CC41152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9AC1DE-95D0-5D2A-BB16-55D65C9FA975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098549"/>
          <a:ext cx="7984066" cy="358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12467">
                  <a:extLst>
                    <a:ext uri="{9D8B030D-6E8A-4147-A177-3AD203B41FA5}">
                      <a16:colId xmlns:a16="http://schemas.microsoft.com/office/drawing/2014/main" val="3851996431"/>
                    </a:ext>
                  </a:extLst>
                </a:gridCol>
                <a:gridCol w="6071599">
                  <a:extLst>
                    <a:ext uri="{9D8B030D-6E8A-4147-A177-3AD203B41FA5}">
                      <a16:colId xmlns:a16="http://schemas.microsoft.com/office/drawing/2014/main" val="4182306836"/>
                    </a:ext>
                  </a:extLst>
                </a:gridCol>
              </a:tblGrid>
              <a:tr h="490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/>
                        <a:t>ENTITY</a:t>
                      </a:r>
                    </a:p>
                    <a:p>
                      <a:pPr algn="ctr"/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dirty="0"/>
                        <a:t>DESCRIPTION</a:t>
                      </a:r>
                    </a:p>
                    <a:p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185534"/>
                  </a:ext>
                </a:extLst>
              </a:tr>
              <a:tr h="490160">
                <a:tc>
                  <a:txBody>
                    <a:bodyPr/>
                    <a:lstStyle/>
                    <a:p>
                      <a:r>
                        <a:rPr lang="en-US" sz="1200" dirty="0"/>
                        <a:t>FACILITIES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This table stores information about available facilities, including their name and description. It is linked to ROOM_FACILITIES through FACILITIES.FID.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295759"/>
                  </a:ext>
                </a:extLst>
              </a:tr>
              <a:tr h="490160">
                <a:tc>
                  <a:txBody>
                    <a:bodyPr/>
                    <a:lstStyle/>
                    <a:p>
                      <a:r>
                        <a:rPr lang="en-US" sz="1200" dirty="0"/>
                        <a:t>ROOM_FACILITIES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This table maps rooms to their facilities using ROOM_ID and FACILITY_ID. It connects the ROOMS table to the FACILITIES table.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91819"/>
                  </a:ext>
                </a:extLst>
              </a:tr>
              <a:tr h="490160">
                <a:tc>
                  <a:txBody>
                    <a:bodyPr/>
                    <a:lstStyle/>
                    <a:p>
                      <a:r>
                        <a:rPr lang="en-US" sz="1200" dirty="0"/>
                        <a:t>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Contains details about hotel rooms such as location, pricing, and availability. It has relationships with ROOM_FACILITIES, ROOM_IMAGES, ROOM_FEATURES, BOOKING_ORDER, and RATING_REVIEW.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86624"/>
                  </a:ext>
                </a:extLst>
              </a:tr>
              <a:tr h="490160">
                <a:tc>
                  <a:txBody>
                    <a:bodyPr/>
                    <a:lstStyle/>
                    <a:p>
                      <a:r>
                        <a:rPr lang="en-US" sz="1200" dirty="0"/>
                        <a:t>ROOM_IMAGES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images for rooms. It links to ROOMS through ROOM_ID.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722912"/>
                  </a:ext>
                </a:extLst>
              </a:tr>
              <a:tr h="490160">
                <a:tc>
                  <a:txBody>
                    <a:bodyPr/>
                    <a:lstStyle/>
                    <a:p>
                      <a:r>
                        <a:rPr lang="en-US" sz="1200" dirty="0"/>
                        <a:t>ROOM_FEATURES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Maps rooms to specific features using ROOM_ID and FEATURE_ID. It is a bridge between ROOMS and FEATURES tables.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807874"/>
                  </a:ext>
                </a:extLst>
              </a:tr>
              <a:tr h="490160">
                <a:tc>
                  <a:txBody>
                    <a:bodyPr/>
                    <a:lstStyle/>
                    <a:p>
                      <a:r>
                        <a:rPr lang="en-US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individual feature names for rooms. It connects to ROOM_FEATURES.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278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655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73A632C-2457-D696-1F53-0A72B0AB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>
            <a:extLst>
              <a:ext uri="{FF2B5EF4-FFF2-40B4-BE49-F238E27FC236}">
                <a16:creationId xmlns:a16="http://schemas.microsoft.com/office/drawing/2014/main" id="{FB87E70D-7C86-8502-3792-84B7726B5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8088" y="2174772"/>
            <a:ext cx="5067823" cy="15912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SAMPLE </a:t>
            </a:r>
            <a:br>
              <a:rPr lang="en" sz="4500" dirty="0"/>
            </a:br>
            <a:r>
              <a:rPr lang="en" sz="4500" dirty="0"/>
              <a:t>SQL QUERY</a:t>
            </a:r>
            <a:endParaRPr sz="4500" dirty="0"/>
          </a:p>
        </p:txBody>
      </p:sp>
      <p:sp>
        <p:nvSpPr>
          <p:cNvPr id="290" name="Google Shape;290;p32">
            <a:extLst>
              <a:ext uri="{FF2B5EF4-FFF2-40B4-BE49-F238E27FC236}">
                <a16:creationId xmlns:a16="http://schemas.microsoft.com/office/drawing/2014/main" id="{58DDCE7C-84D6-9A7A-D91F-38EBAA35F67D}"/>
              </a:ext>
            </a:extLst>
          </p:cNvPr>
          <p:cNvSpPr/>
          <p:nvPr/>
        </p:nvSpPr>
        <p:spPr>
          <a:xfrm>
            <a:off x="3931800" y="924976"/>
            <a:ext cx="1097400" cy="1097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2">
            <a:extLst>
              <a:ext uri="{FF2B5EF4-FFF2-40B4-BE49-F238E27FC236}">
                <a16:creationId xmlns:a16="http://schemas.microsoft.com/office/drawing/2014/main" id="{4D6BB45D-28B4-C0DA-E4D9-D2A0DF168A3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31765" y="1215074"/>
            <a:ext cx="9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917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C4B9C6E-7C42-A148-DEC4-E268D3497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>
            <a:extLst>
              <a:ext uri="{FF2B5EF4-FFF2-40B4-BE49-F238E27FC236}">
                <a16:creationId xmlns:a16="http://schemas.microsoft.com/office/drawing/2014/main" id="{32238D42-41B7-9107-2083-A01CC94FF2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601"/>
            <a:ext cx="7704000" cy="530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SQL QUERIES: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45C14-FF24-216B-1DE4-AFCCED5ED214}"/>
              </a:ext>
            </a:extLst>
          </p:cNvPr>
          <p:cNvSpPr txBox="1"/>
          <p:nvPr/>
        </p:nvSpPr>
        <p:spPr>
          <a:xfrm>
            <a:off x="1097280" y="853440"/>
            <a:ext cx="7124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IN" dirty="0"/>
              <a:t>1. </a:t>
            </a:r>
            <a:r>
              <a:rPr lang="en-IN" b="1" dirty="0"/>
              <a:t>Retrieve the tour package with the highest booking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IN" dirty="0"/>
          </a:p>
          <a:p>
            <a:r>
              <a:rPr lang="en-IN" dirty="0"/>
              <a:t>SELECT </a:t>
            </a:r>
            <a:r>
              <a:rPr lang="en-IN" dirty="0" err="1"/>
              <a:t>tp.package_id</a:t>
            </a:r>
            <a:r>
              <a:rPr lang="en-IN" dirty="0"/>
              <a:t>,  tp.name AS </a:t>
            </a:r>
            <a:r>
              <a:rPr lang="en-IN" dirty="0" err="1"/>
              <a:t>package_name</a:t>
            </a:r>
            <a:r>
              <a:rPr lang="en-IN" dirty="0"/>
              <a:t>, </a:t>
            </a:r>
            <a:r>
              <a:rPr lang="en-IN" dirty="0" err="1"/>
              <a:t>tp.destination</a:t>
            </a:r>
            <a:r>
              <a:rPr lang="en-IN" dirty="0"/>
              <a:t>,     COUNT(to2.booking_id) AS </a:t>
            </a:r>
            <a:r>
              <a:rPr lang="en-IN" dirty="0" err="1"/>
              <a:t>booking_count</a:t>
            </a:r>
            <a:r>
              <a:rPr lang="en-IN" dirty="0"/>
              <a:t> FROM </a:t>
            </a:r>
            <a:r>
              <a:rPr lang="en-IN" dirty="0" err="1"/>
              <a:t>tour_packages</a:t>
            </a:r>
            <a:r>
              <a:rPr lang="en-IN" dirty="0"/>
              <a:t> </a:t>
            </a:r>
            <a:r>
              <a:rPr lang="en-IN" dirty="0" err="1"/>
              <a:t>tp</a:t>
            </a:r>
            <a:r>
              <a:rPr lang="en-IN" dirty="0"/>
              <a:t> JOIN </a:t>
            </a:r>
            <a:r>
              <a:rPr lang="en-IN" dirty="0" err="1"/>
              <a:t>tour_order</a:t>
            </a:r>
            <a:r>
              <a:rPr lang="en-IN" dirty="0"/>
              <a:t> to2 ON </a:t>
            </a:r>
            <a:r>
              <a:rPr lang="en-IN" dirty="0" err="1"/>
              <a:t>tp.package_id</a:t>
            </a:r>
            <a:r>
              <a:rPr lang="en-IN" dirty="0"/>
              <a:t> = to2.package_id GROUP BY </a:t>
            </a:r>
            <a:r>
              <a:rPr lang="en-IN" dirty="0" err="1"/>
              <a:t>tp.package_id</a:t>
            </a:r>
            <a:r>
              <a:rPr lang="en-IN" dirty="0"/>
              <a:t>, tp.name, </a:t>
            </a:r>
            <a:r>
              <a:rPr lang="en-IN" dirty="0" err="1"/>
              <a:t>tp.destination</a:t>
            </a:r>
            <a:r>
              <a:rPr lang="en-IN" dirty="0"/>
              <a:t> ORDER BY </a:t>
            </a:r>
            <a:r>
              <a:rPr lang="en-IN" dirty="0" err="1"/>
              <a:t>booking_count</a:t>
            </a:r>
            <a:r>
              <a:rPr lang="en-IN" dirty="0"/>
              <a:t> DESCLIMIT 1;</a:t>
            </a:r>
          </a:p>
          <a:p>
            <a:endParaRPr lang="en-IN" dirty="0"/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4444B-F400-077F-E1A3-55ECEFB12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19" y="3078480"/>
            <a:ext cx="7327191" cy="9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4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DEBB78F-9004-7769-09B9-0629F00EE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>
            <a:extLst>
              <a:ext uri="{FF2B5EF4-FFF2-40B4-BE49-F238E27FC236}">
                <a16:creationId xmlns:a16="http://schemas.microsoft.com/office/drawing/2014/main" id="{6A6113B8-1B9F-7187-8B70-C53B25F9F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601"/>
            <a:ext cx="7704000" cy="530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SQL QUERIES: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4A411-3D8B-AF1C-4D5D-090C12A3B8EF}"/>
              </a:ext>
            </a:extLst>
          </p:cNvPr>
          <p:cNvSpPr txBox="1"/>
          <p:nvPr/>
        </p:nvSpPr>
        <p:spPr>
          <a:xfrm>
            <a:off x="1097280" y="853440"/>
            <a:ext cx="7124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IN" b="1" dirty="0"/>
              <a:t>2.</a:t>
            </a:r>
            <a:r>
              <a:rPr lang="en-IN" dirty="0"/>
              <a:t> </a:t>
            </a:r>
            <a:r>
              <a:rPr lang="en-IN" b="1" dirty="0"/>
              <a:t>Retrieve </a:t>
            </a:r>
            <a:r>
              <a:rPr lang="en-IN" b="1" dirty="0" err="1"/>
              <a:t>travelers</a:t>
            </a:r>
            <a:r>
              <a:rPr lang="en-IN" b="1" dirty="0"/>
              <a:t> who booked for the Tour after its start date.</a:t>
            </a:r>
            <a:br>
              <a:rPr lang="en-IN" dirty="0"/>
            </a:br>
            <a:endParaRPr lang="en-IN" dirty="0"/>
          </a:p>
          <a:p>
            <a:r>
              <a:rPr lang="en-IN" dirty="0"/>
              <a:t>SELECT uc.id, uc.name AS </a:t>
            </a:r>
            <a:r>
              <a:rPr lang="en-IN" dirty="0" err="1"/>
              <a:t>traveler_name</a:t>
            </a:r>
            <a:r>
              <a:rPr lang="en-IN" dirty="0"/>
              <a:t>, tp.name AS </a:t>
            </a:r>
            <a:r>
              <a:rPr lang="en-IN" dirty="0" err="1"/>
              <a:t>package_name</a:t>
            </a:r>
            <a:r>
              <a:rPr lang="en-IN" dirty="0"/>
              <a:t>,    </a:t>
            </a:r>
            <a:r>
              <a:rPr lang="en-IN" dirty="0" err="1"/>
              <a:t>tp.destination</a:t>
            </a:r>
            <a:r>
              <a:rPr lang="en-IN" dirty="0"/>
              <a:t>, to2.tour_date AS </a:t>
            </a:r>
            <a:r>
              <a:rPr lang="en-IN" dirty="0" err="1"/>
              <a:t>tour_start_date</a:t>
            </a:r>
            <a:r>
              <a:rPr lang="en-IN" dirty="0"/>
              <a:t>, to2.datentime AS </a:t>
            </a:r>
            <a:r>
              <a:rPr lang="en-IN" dirty="0" err="1"/>
              <a:t>booking_date</a:t>
            </a:r>
            <a:r>
              <a:rPr lang="en-IN" dirty="0"/>
              <a:t> FROM </a:t>
            </a:r>
            <a:r>
              <a:rPr lang="en-IN" dirty="0" err="1"/>
              <a:t>tour_order</a:t>
            </a:r>
            <a:r>
              <a:rPr lang="en-IN" dirty="0"/>
              <a:t> to2 JOIN </a:t>
            </a:r>
            <a:r>
              <a:rPr lang="en-IN" dirty="0" err="1"/>
              <a:t>user_cred</a:t>
            </a:r>
            <a:r>
              <a:rPr lang="en-IN" dirty="0"/>
              <a:t> uc ON to2.user_id = uc.id JOIN </a:t>
            </a:r>
            <a:r>
              <a:rPr lang="en-IN" dirty="0" err="1"/>
              <a:t>tour_packages</a:t>
            </a:r>
            <a:r>
              <a:rPr lang="en-IN" dirty="0"/>
              <a:t> </a:t>
            </a:r>
            <a:r>
              <a:rPr lang="en-IN" dirty="0" err="1"/>
              <a:t>tp</a:t>
            </a:r>
            <a:r>
              <a:rPr lang="en-IN" dirty="0"/>
              <a:t> ON to2.package_id = </a:t>
            </a:r>
            <a:r>
              <a:rPr lang="en-IN" dirty="0" err="1"/>
              <a:t>tp.package_id</a:t>
            </a:r>
            <a:r>
              <a:rPr lang="en-IN" dirty="0"/>
              <a:t> WHERE to2.datentime &gt; to2.tour_date ORDER BY     to2.datentime;</a:t>
            </a:r>
          </a:p>
          <a:p>
            <a:endParaRPr lang="en-IN" dirty="0"/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21648-2410-5D66-62B3-50804EEC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78662"/>
            <a:ext cx="7326720" cy="16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9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2231813" y="2471867"/>
            <a:ext cx="4718474" cy="999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INTRODUCTION</a:t>
            </a:r>
            <a:endParaRPr sz="4500" dirty="0"/>
          </a:p>
        </p:txBody>
      </p:sp>
      <p:sp>
        <p:nvSpPr>
          <p:cNvPr id="290" name="Google Shape;290;p32"/>
          <p:cNvSpPr/>
          <p:nvPr/>
        </p:nvSpPr>
        <p:spPr>
          <a:xfrm>
            <a:off x="4023300" y="1298267"/>
            <a:ext cx="1097400" cy="1097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2"/>
          <p:cNvSpPr txBox="1">
            <a:spLocks noGrp="1"/>
          </p:cNvSpPr>
          <p:nvPr>
            <p:ph type="title" idx="2"/>
          </p:nvPr>
        </p:nvSpPr>
        <p:spPr>
          <a:xfrm>
            <a:off x="4114800" y="1588367"/>
            <a:ext cx="9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9E1EFD1-A56E-709A-14D7-C1ED8BDBF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>
            <a:extLst>
              <a:ext uri="{FF2B5EF4-FFF2-40B4-BE49-F238E27FC236}">
                <a16:creationId xmlns:a16="http://schemas.microsoft.com/office/drawing/2014/main" id="{1C487EFB-6050-AA1C-16C0-ACA5C0E8BC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601"/>
            <a:ext cx="7704000" cy="530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SQL QUERIES: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25149-AB72-792E-4FF8-01A70DDF0643}"/>
              </a:ext>
            </a:extLst>
          </p:cNvPr>
          <p:cNvSpPr txBox="1"/>
          <p:nvPr/>
        </p:nvSpPr>
        <p:spPr>
          <a:xfrm>
            <a:off x="1097280" y="853440"/>
            <a:ext cx="7124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IN" dirty="0"/>
              <a:t>3. </a:t>
            </a:r>
            <a:r>
              <a:rPr lang="en-IN" b="1" dirty="0"/>
              <a:t>Retrieve the </a:t>
            </a:r>
            <a:r>
              <a:rPr lang="en-IN" b="1" dirty="0" err="1"/>
              <a:t>travelers</a:t>
            </a:r>
            <a:r>
              <a:rPr lang="en-IN" b="1" dirty="0"/>
              <a:t> who are senior citizens (&gt;=60)-- Assuming current date is April 24, 2025</a:t>
            </a:r>
          </a:p>
          <a:p>
            <a:endParaRPr lang="en-IN" dirty="0"/>
          </a:p>
          <a:p>
            <a:r>
              <a:rPr lang="en-IN" dirty="0"/>
              <a:t>SELECT id, name, email, dob, TIMESTAMPDIFF(YEAR, dob, '2025-04-24') AS age FROM </a:t>
            </a:r>
            <a:r>
              <a:rPr lang="en-IN" dirty="0" err="1"/>
              <a:t>user_cred</a:t>
            </a:r>
            <a:r>
              <a:rPr lang="en-IN" dirty="0"/>
              <a:t> WHERE TIMESTAMPDIFF(YEAR, dob, '2025-04-24') &gt;= 60 ORDER BY age DESC;</a:t>
            </a:r>
          </a:p>
          <a:p>
            <a:endParaRPr lang="en-IN" dirty="0"/>
          </a:p>
          <a:p>
            <a:pPr algn="just"/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673CF-522B-3BC1-EC9D-7416B195C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30" y="2763219"/>
            <a:ext cx="7181850" cy="21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34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BE22E589-FE42-250F-CAF8-CE0489C5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>
            <a:extLst>
              <a:ext uri="{FF2B5EF4-FFF2-40B4-BE49-F238E27FC236}">
                <a16:creationId xmlns:a16="http://schemas.microsoft.com/office/drawing/2014/main" id="{BDB4D67B-A8D5-7C9D-F376-EC32543FA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28601"/>
            <a:ext cx="7704000" cy="530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SAMPLE SQL QUERIES: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741F4-68AE-9EF4-34EF-73A71D17433C}"/>
              </a:ext>
            </a:extLst>
          </p:cNvPr>
          <p:cNvSpPr txBox="1"/>
          <p:nvPr/>
        </p:nvSpPr>
        <p:spPr>
          <a:xfrm>
            <a:off x="1097280" y="853440"/>
            <a:ext cx="71247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Count </a:t>
            </a:r>
            <a:r>
              <a:rPr lang="en-IN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travelers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having an invalid email ID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Valid emails should have "@" anywhere after the first character and should end with ".com“</a:t>
            </a: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/>
              <a:t>SELECT COUNT(*) AS </a:t>
            </a:r>
            <a:r>
              <a:rPr lang="en-IN" dirty="0" err="1"/>
              <a:t>invalid_email_count</a:t>
            </a:r>
            <a:r>
              <a:rPr lang="en-IN" dirty="0"/>
              <a:t> FROM </a:t>
            </a:r>
            <a:r>
              <a:rPr lang="en-IN" dirty="0" err="1"/>
              <a:t>user_cred</a:t>
            </a:r>
            <a:r>
              <a:rPr lang="en-IN" dirty="0"/>
              <a:t> WHERE email NOT REGEXP '^.+@.+\\.com$’;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IN" b="1" dirty="0"/>
              <a:t>Bonus: List the invalid emails for verification </a:t>
            </a:r>
          </a:p>
          <a:p>
            <a:r>
              <a:rPr lang="en-IN" dirty="0"/>
              <a:t>SELECT id, name, email FROM </a:t>
            </a:r>
            <a:r>
              <a:rPr lang="en-IN" dirty="0" err="1"/>
              <a:t>user_cred</a:t>
            </a:r>
            <a:r>
              <a:rPr lang="en-IN" dirty="0"/>
              <a:t> WHERE email NOT REGEXP '^.+@.+\\.com$’ ORDER BY id;</a:t>
            </a:r>
          </a:p>
          <a:p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3CAD9-BA28-8FB7-EAAE-8C7F4998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77" y="3423953"/>
            <a:ext cx="4810125" cy="1682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6D9BB2-FEA4-6151-47EC-B7EB936E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27" y="3423953"/>
            <a:ext cx="26860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7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0FB3-9C3B-7C69-DC5E-9865AAD7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65759" y="0"/>
            <a:ext cx="8701238" cy="567891"/>
          </a:xfrm>
        </p:spPr>
        <p:txBody>
          <a:bodyPr/>
          <a:lstStyle/>
          <a:p>
            <a:r>
              <a:rPr lang="en-US" dirty="0"/>
              <a:t>Website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AA868-CBD2-E695-16A1-DB9621ED9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365759" y="933651"/>
            <a:ext cx="8527984" cy="4032984"/>
          </a:xfrm>
        </p:spPr>
        <p:txBody>
          <a:bodyPr/>
          <a:lstStyle/>
          <a:p>
            <a:pPr marL="152400" indent="0">
              <a:buNone/>
            </a:pPr>
            <a:endParaRPr lang="en-US" dirty="0"/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48D3CF55-5B89-B52B-9238-D583C0AD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4" y="567891"/>
            <a:ext cx="8008219" cy="4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5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20"/>
          <a:stretch/>
        </p:blipFill>
        <p:spPr>
          <a:xfrm>
            <a:off x="0" y="0"/>
            <a:ext cx="9144003" cy="5141921"/>
          </a:xfrm>
          <a:prstGeom prst="rect">
            <a:avLst/>
          </a:prstGeom>
        </p:spPr>
      </p:pic>
      <p:sp>
        <p:nvSpPr>
          <p:cNvPr id="397" name="Google Shape;397;p38"/>
          <p:cNvSpPr txBox="1">
            <a:spLocks noGrp="1"/>
          </p:cNvSpPr>
          <p:nvPr>
            <p:ph type="title"/>
          </p:nvPr>
        </p:nvSpPr>
        <p:spPr>
          <a:xfrm>
            <a:off x="5662550" y="570050"/>
            <a:ext cx="2766300" cy="8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Travel (DEMO) </a:t>
            </a:r>
            <a:endParaRPr dirty="0"/>
          </a:p>
        </p:txBody>
      </p:sp>
      <p:sp>
        <p:nvSpPr>
          <p:cNvPr id="398" name="Google Shape;398;p38"/>
          <p:cNvSpPr/>
          <p:nvPr/>
        </p:nvSpPr>
        <p:spPr>
          <a:xfrm rot="10800000">
            <a:off x="-243700" y="5"/>
            <a:ext cx="2185150" cy="1608100"/>
          </a:xfrm>
          <a:custGeom>
            <a:avLst/>
            <a:gdLst/>
            <a:ahLst/>
            <a:cxnLst/>
            <a:rect l="l" t="t" r="r" b="b"/>
            <a:pathLst>
              <a:path w="87406" h="64324" extrusionOk="0">
                <a:moveTo>
                  <a:pt x="87406" y="0"/>
                </a:moveTo>
                <a:cubicBezTo>
                  <a:pt x="87406" y="5170"/>
                  <a:pt x="86164" y="11394"/>
                  <a:pt x="82083" y="14568"/>
                </a:cubicBezTo>
                <a:cubicBezTo>
                  <a:pt x="75818" y="19441"/>
                  <a:pt x="66685" y="20160"/>
                  <a:pt x="61072" y="25773"/>
                </a:cubicBezTo>
                <a:cubicBezTo>
                  <a:pt x="52181" y="34664"/>
                  <a:pt x="53760" y="51953"/>
                  <a:pt x="43423" y="59111"/>
                </a:cubicBezTo>
                <a:cubicBezTo>
                  <a:pt x="31468" y="67390"/>
                  <a:pt x="14542" y="63313"/>
                  <a:pt x="0" y="63313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99" name="Google Shape;39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997928">
            <a:off x="5377475" y="1101302"/>
            <a:ext cx="806543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/>
          <p:nvPr/>
        </p:nvSpPr>
        <p:spPr>
          <a:xfrm rot="-5630243" flipH="1">
            <a:off x="-233478" y="3469899"/>
            <a:ext cx="1560527" cy="3518449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 rot="5248854">
            <a:off x="7946588" y="-964102"/>
            <a:ext cx="1302850" cy="2015606"/>
          </a:xfrm>
          <a:custGeom>
            <a:avLst/>
            <a:gdLst/>
            <a:ahLst/>
            <a:cxnLst/>
            <a:rect l="l" t="t" r="r" b="b"/>
            <a:pathLst>
              <a:path w="1804" h="2791" extrusionOk="0">
                <a:moveTo>
                  <a:pt x="99" y="1076"/>
                </a:moveTo>
                <a:cubicBezTo>
                  <a:pt x="27" y="1209"/>
                  <a:pt x="-34" y="1368"/>
                  <a:pt x="20" y="1509"/>
                </a:cubicBezTo>
                <a:cubicBezTo>
                  <a:pt x="114" y="1756"/>
                  <a:pt x="497" y="1816"/>
                  <a:pt x="546" y="2075"/>
                </a:cubicBezTo>
                <a:cubicBezTo>
                  <a:pt x="570" y="2196"/>
                  <a:pt x="506" y="2315"/>
                  <a:pt x="469" y="2433"/>
                </a:cubicBezTo>
                <a:cubicBezTo>
                  <a:pt x="432" y="2550"/>
                  <a:pt x="434" y="2705"/>
                  <a:pt x="540" y="2768"/>
                </a:cubicBezTo>
                <a:cubicBezTo>
                  <a:pt x="643" y="2828"/>
                  <a:pt x="773" y="2762"/>
                  <a:pt x="865" y="2687"/>
                </a:cubicBezTo>
                <a:cubicBezTo>
                  <a:pt x="1180" y="2431"/>
                  <a:pt x="1380" y="2040"/>
                  <a:pt x="1402" y="1635"/>
                </a:cubicBezTo>
                <a:cubicBezTo>
                  <a:pt x="1412" y="1452"/>
                  <a:pt x="1389" y="1261"/>
                  <a:pt x="1455" y="1090"/>
                </a:cubicBezTo>
                <a:cubicBezTo>
                  <a:pt x="1538" y="876"/>
                  <a:pt x="1751" y="722"/>
                  <a:pt x="1796" y="497"/>
                </a:cubicBezTo>
                <a:cubicBezTo>
                  <a:pt x="1821" y="369"/>
                  <a:pt x="1785" y="232"/>
                  <a:pt x="1700" y="133"/>
                </a:cubicBezTo>
                <a:cubicBezTo>
                  <a:pt x="1439" y="-171"/>
                  <a:pt x="1043" y="117"/>
                  <a:pt x="793" y="296"/>
                </a:cubicBezTo>
                <a:cubicBezTo>
                  <a:pt x="508" y="500"/>
                  <a:pt x="268" y="767"/>
                  <a:pt x="99" y="10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C89EE4ED-5123-54B9-DB74-8C9EB1CD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07;p47">
            <a:extLst>
              <a:ext uri="{FF2B5EF4-FFF2-40B4-BE49-F238E27FC236}">
                <a16:creationId xmlns:a16="http://schemas.microsoft.com/office/drawing/2014/main" id="{2CD1E497-23B0-FABD-BC5B-C566516357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2649" y="2290321"/>
            <a:ext cx="4481197" cy="9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dirty="0"/>
              <a:t>  THANK YOU</a:t>
            </a:r>
            <a:br>
              <a:rPr lang="en-IN" sz="5000" dirty="0"/>
            </a:br>
            <a:endParaRPr lang="en-IN" sz="5000" dirty="0"/>
          </a:p>
        </p:txBody>
      </p:sp>
      <p:pic>
        <p:nvPicPr>
          <p:cNvPr id="8" name="Google Shape;616;p47">
            <a:extLst>
              <a:ext uri="{FF2B5EF4-FFF2-40B4-BE49-F238E27FC236}">
                <a16:creationId xmlns:a16="http://schemas.microsoft.com/office/drawing/2014/main" id="{1B55F945-D834-53F3-C0AE-1B400FEBA34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400" t="8115" r="-400" b="-647"/>
          <a:stretch/>
        </p:blipFill>
        <p:spPr>
          <a:xfrm rot="207690">
            <a:off x="5891114" y="821593"/>
            <a:ext cx="2315424" cy="3211371"/>
          </a:xfrm>
          <a:prstGeom prst="roundRect">
            <a:avLst>
              <a:gd name="adj" fmla="val 16667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oogle Shape;399;p38">
            <a:extLst>
              <a:ext uri="{FF2B5EF4-FFF2-40B4-BE49-F238E27FC236}">
                <a16:creationId xmlns:a16="http://schemas.microsoft.com/office/drawing/2014/main" id="{36513BB2-D6E1-4B37-06C2-D21BB2EA65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060007">
            <a:off x="6753991" y="549872"/>
            <a:ext cx="806543" cy="40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88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D71B-F27F-2546-D620-7D4CE77C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70021" y="381001"/>
            <a:ext cx="7649554" cy="558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73A90-C4D6-4C21-41FF-E91C64722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H="1">
            <a:off x="519761" y="1083732"/>
            <a:ext cx="8296977" cy="3589867"/>
          </a:xfrm>
        </p:spPr>
        <p:txBody>
          <a:bodyPr/>
          <a:lstStyle/>
          <a:p>
            <a:r>
              <a:rPr lang="en-US" sz="1800" b="1" dirty="0"/>
              <a:t>Travel and Stay</a:t>
            </a:r>
            <a:r>
              <a:rPr lang="en-US" sz="1800" dirty="0"/>
              <a:t> is a web-based platform that simplifies travel planning by offering integrated booking services for both transportation and accommodations. It boosts user convenience and efficiency through a unified interface, powered by a robust and scalable database alongside an interactive frontend.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sz="1800" dirty="0"/>
              <a:t>It includes two main types of users:</a:t>
            </a:r>
            <a:br>
              <a:rPr lang="en-US" sz="2000" dirty="0"/>
            </a:br>
            <a:r>
              <a:rPr lang="en-US" sz="1800" b="1" dirty="0"/>
              <a:t>Travelers</a:t>
            </a:r>
            <a:r>
              <a:rPr lang="en-US" sz="1800" dirty="0"/>
              <a:t>: Individuals booking tours, accommodations, or transportation online.</a:t>
            </a:r>
            <a:br>
              <a:rPr lang="en-US" sz="2000" dirty="0"/>
            </a:br>
            <a:r>
              <a:rPr lang="en-US" sz="1800" b="1" dirty="0"/>
              <a:t>Travel Admins</a:t>
            </a:r>
            <a:r>
              <a:rPr lang="en-US" sz="1800" dirty="0"/>
              <a:t>: Staff or operators managing tour packages, bookings, and customer support.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-US" sz="1800" dirty="0">
                <a:solidFill>
                  <a:schemeClr val="bg2"/>
                </a:solidFill>
                <a:latin typeface="Hind Madurai" panose="02000000000000000000" pitchFamily="2" charset="77"/>
                <a:ea typeface="Roboto"/>
                <a:cs typeface="Hind Madurai" panose="02000000000000000000" pitchFamily="2" charset="77"/>
                <a:sym typeface="Roboto"/>
              </a:rPr>
              <a:t>The technology stack includes PHP, HTML, CSS, </a:t>
            </a:r>
            <a:r>
              <a:rPr lang="en-US" sz="1800" dirty="0" err="1">
                <a:solidFill>
                  <a:schemeClr val="bg2"/>
                </a:solidFill>
                <a:latin typeface="Hind Madurai" panose="02000000000000000000" pitchFamily="2" charset="77"/>
                <a:ea typeface="Roboto"/>
                <a:cs typeface="Hind Madurai" panose="02000000000000000000" pitchFamily="2" charset="77"/>
                <a:sym typeface="Roboto"/>
              </a:rPr>
              <a:t>JavaScript,Ajax</a:t>
            </a:r>
            <a:r>
              <a:rPr lang="en-US" sz="1800" dirty="0">
                <a:solidFill>
                  <a:schemeClr val="bg2"/>
                </a:solidFill>
                <a:latin typeface="Hind Madurai" panose="02000000000000000000" pitchFamily="2" charset="77"/>
                <a:ea typeface="Roboto"/>
                <a:cs typeface="Hind Madurai" panose="02000000000000000000" pitchFamily="2" charset="77"/>
                <a:sym typeface="Roboto"/>
              </a:rPr>
              <a:t>, Visual Studio Code, MySQL Server &amp; Database, and XAMPP.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484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51CD6F-2082-96EB-4EB2-B2FAB9B27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73" y="765089"/>
            <a:ext cx="7475387" cy="3613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8EAD875B-436A-B534-375C-AA8455F67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>
            <a:extLst>
              <a:ext uri="{FF2B5EF4-FFF2-40B4-BE49-F238E27FC236}">
                <a16:creationId xmlns:a16="http://schemas.microsoft.com/office/drawing/2014/main" id="{79DAB1A1-DC0B-0BBE-7707-E05124A481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91900" y="2571750"/>
            <a:ext cx="4360200" cy="897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BUSINESS RULE</a:t>
            </a:r>
            <a:endParaRPr sz="4500" dirty="0"/>
          </a:p>
        </p:txBody>
      </p:sp>
      <p:sp>
        <p:nvSpPr>
          <p:cNvPr id="290" name="Google Shape;290;p32">
            <a:extLst>
              <a:ext uri="{FF2B5EF4-FFF2-40B4-BE49-F238E27FC236}">
                <a16:creationId xmlns:a16="http://schemas.microsoft.com/office/drawing/2014/main" id="{9DD4E2E2-2B1D-1BFE-CF31-400089BAA9B3}"/>
              </a:ext>
            </a:extLst>
          </p:cNvPr>
          <p:cNvSpPr/>
          <p:nvPr/>
        </p:nvSpPr>
        <p:spPr>
          <a:xfrm>
            <a:off x="4023300" y="1099345"/>
            <a:ext cx="1097400" cy="1097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32">
            <a:extLst>
              <a:ext uri="{FF2B5EF4-FFF2-40B4-BE49-F238E27FC236}">
                <a16:creationId xmlns:a16="http://schemas.microsoft.com/office/drawing/2014/main" id="{E5745DC6-D53E-CE25-2AF5-3EA250A419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080028" y="1379915"/>
            <a:ext cx="91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288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DF15CEE6-867B-9471-A35B-E0D73E72F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B4F76-FA14-4874-DFCD-15CAF4A2D205}"/>
              </a:ext>
            </a:extLst>
          </p:cNvPr>
          <p:cNvSpPr/>
          <p:nvPr/>
        </p:nvSpPr>
        <p:spPr>
          <a:xfrm>
            <a:off x="520608" y="19889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582CE-1736-6BA9-090E-B2B83CAAA4FE}"/>
              </a:ext>
            </a:extLst>
          </p:cNvPr>
          <p:cNvSpPr/>
          <p:nvPr/>
        </p:nvSpPr>
        <p:spPr>
          <a:xfrm>
            <a:off x="2928973" y="893265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TOUR_ORDER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546F1-75C4-2924-1B3E-E538516D5D62}"/>
              </a:ext>
            </a:extLst>
          </p:cNvPr>
          <p:cNvSpPr/>
          <p:nvPr/>
        </p:nvSpPr>
        <p:spPr>
          <a:xfrm>
            <a:off x="2944545" y="19889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FLIGHT_ORDER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C721A0-DFB4-2799-6229-4894603B04F8}"/>
              </a:ext>
            </a:extLst>
          </p:cNvPr>
          <p:cNvSpPr/>
          <p:nvPr/>
        </p:nvSpPr>
        <p:spPr>
          <a:xfrm>
            <a:off x="2944545" y="2991267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BOOKING_ORDER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44D56-C14B-9713-1DCF-B638126C153F}"/>
              </a:ext>
            </a:extLst>
          </p:cNvPr>
          <p:cNvSpPr txBox="1"/>
          <p:nvPr/>
        </p:nvSpPr>
        <p:spPr>
          <a:xfrm>
            <a:off x="3354480" y="58954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7C4CD-9182-BE07-CE33-ED0D13A78671}"/>
              </a:ext>
            </a:extLst>
          </p:cNvPr>
          <p:cNvSpPr txBox="1"/>
          <p:nvPr/>
        </p:nvSpPr>
        <p:spPr>
          <a:xfrm>
            <a:off x="3354480" y="1683117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7AA0C-0DDE-BD92-78C6-C5781E28B501}"/>
              </a:ext>
            </a:extLst>
          </p:cNvPr>
          <p:cNvSpPr txBox="1"/>
          <p:nvPr/>
        </p:nvSpPr>
        <p:spPr>
          <a:xfrm>
            <a:off x="3338908" y="2687301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CC6AB-C392-66E1-271A-21EAF48C3F7B}"/>
              </a:ext>
            </a:extLst>
          </p:cNvPr>
          <p:cNvSpPr txBox="1"/>
          <p:nvPr/>
        </p:nvSpPr>
        <p:spPr>
          <a:xfrm>
            <a:off x="5352910" y="1236941"/>
            <a:ext cx="3116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user may have zero or many booking orders for tour, flight and rooms.</a:t>
            </a: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chemeClr val="dk1"/>
              </a:solidFill>
              <a:latin typeface="Gowun Dodum"/>
              <a:ea typeface="Gowun Dodum"/>
              <a:sym typeface="Gowun Dodum"/>
            </a:endParaRP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user must have an active status to book.</a:t>
            </a:r>
          </a:p>
        </p:txBody>
      </p:sp>
    </p:spTree>
    <p:extLst>
      <p:ext uri="{BB962C8B-B14F-4D97-AF65-F5344CB8AC3E}">
        <p14:creationId xmlns:p14="http://schemas.microsoft.com/office/powerpoint/2010/main" val="229675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4DCC7A5F-0570-1B10-55BD-0547315B0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5F85A4-12AA-711B-A1E2-DD11452CCE8F}"/>
              </a:ext>
            </a:extLst>
          </p:cNvPr>
          <p:cNvSpPr/>
          <p:nvPr/>
        </p:nvSpPr>
        <p:spPr>
          <a:xfrm>
            <a:off x="413817" y="19889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TOUR_ORDER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097083-30AE-408E-A5BE-CB86A788135F}"/>
              </a:ext>
            </a:extLst>
          </p:cNvPr>
          <p:cNvSpPr/>
          <p:nvPr/>
        </p:nvSpPr>
        <p:spPr>
          <a:xfrm>
            <a:off x="2928973" y="626287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TOUR_PACKAGE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6D7C6-BA43-4BC7-8F2F-EECC2E8E7EA2}"/>
              </a:ext>
            </a:extLst>
          </p:cNvPr>
          <p:cNvSpPr/>
          <p:nvPr/>
        </p:nvSpPr>
        <p:spPr>
          <a:xfrm>
            <a:off x="2964012" y="1988988"/>
            <a:ext cx="1740921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TOUR_BOOKING_DETAIL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94262-E5E3-6F37-E75D-008A17C1B1A2}"/>
              </a:ext>
            </a:extLst>
          </p:cNvPr>
          <p:cNvSpPr/>
          <p:nvPr/>
        </p:nvSpPr>
        <p:spPr>
          <a:xfrm>
            <a:off x="3000721" y="3238599"/>
            <a:ext cx="1667501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TOUR_RATING_REVEWS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9B777-17EF-03B3-FF01-09635CC0378F}"/>
              </a:ext>
            </a:extLst>
          </p:cNvPr>
          <p:cNvSpPr txBox="1"/>
          <p:nvPr/>
        </p:nvSpPr>
        <p:spPr>
          <a:xfrm>
            <a:off x="3354480" y="32256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(M,1)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3567A-E40F-FD85-F930-9B1F922253FE}"/>
              </a:ext>
            </a:extLst>
          </p:cNvPr>
          <p:cNvSpPr txBox="1"/>
          <p:nvPr/>
        </p:nvSpPr>
        <p:spPr>
          <a:xfrm>
            <a:off x="3429842" y="167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8A0E6-F1AA-F5A7-0CBF-E57D31D3BBB6}"/>
              </a:ext>
            </a:extLst>
          </p:cNvPr>
          <p:cNvSpPr txBox="1"/>
          <p:nvPr/>
        </p:nvSpPr>
        <p:spPr>
          <a:xfrm>
            <a:off x="3411668" y="293082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37841-8814-C488-6924-9C2439EF58C9}"/>
              </a:ext>
            </a:extLst>
          </p:cNvPr>
          <p:cNvSpPr txBox="1"/>
          <p:nvPr/>
        </p:nvSpPr>
        <p:spPr>
          <a:xfrm>
            <a:off x="4883760" y="1361161"/>
            <a:ext cx="38884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package can have zero or many orders. 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An order belongs to only one tour package.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tour order has one invoice.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package have multiple images.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An order have only one tour booking detail referencing the package detail at time of booking.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tour order have zero or one review which can be submitted after tour is completed.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52C29-E297-5C83-F86A-526D8850AFBB}"/>
              </a:ext>
            </a:extLst>
          </p:cNvPr>
          <p:cNvSpPr/>
          <p:nvPr/>
        </p:nvSpPr>
        <p:spPr>
          <a:xfrm>
            <a:off x="5417431" y="6228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PACKAGE_IMAGES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E1CB0-B328-99BD-35F3-65DD65041D41}"/>
              </a:ext>
            </a:extLst>
          </p:cNvPr>
          <p:cNvSpPr txBox="1"/>
          <p:nvPr/>
        </p:nvSpPr>
        <p:spPr>
          <a:xfrm>
            <a:off x="5991972" y="341804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(1,M)</a:t>
            </a:r>
          </a:p>
        </p:txBody>
      </p:sp>
    </p:spTree>
    <p:extLst>
      <p:ext uri="{BB962C8B-B14F-4D97-AF65-F5344CB8AC3E}">
        <p14:creationId xmlns:p14="http://schemas.microsoft.com/office/powerpoint/2010/main" val="227551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>
          <a:extLst>
            <a:ext uri="{FF2B5EF4-FFF2-40B4-BE49-F238E27FC236}">
              <a16:creationId xmlns:a16="http://schemas.microsoft.com/office/drawing/2014/main" id="{75C82025-964E-1596-D571-14416921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251E43-FAE3-7035-C404-76ACAED73B5D}"/>
              </a:ext>
            </a:extLst>
          </p:cNvPr>
          <p:cNvSpPr/>
          <p:nvPr/>
        </p:nvSpPr>
        <p:spPr>
          <a:xfrm>
            <a:off x="413817" y="1988988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FLIGHT_ORDER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647A72-9006-16D4-5996-42AA899BABDC}"/>
              </a:ext>
            </a:extLst>
          </p:cNvPr>
          <p:cNvSpPr/>
          <p:nvPr/>
        </p:nvSpPr>
        <p:spPr>
          <a:xfrm>
            <a:off x="2928973" y="626287"/>
            <a:ext cx="1902219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BF45DE-E2DB-7829-B23A-8E618ABFDC2A}"/>
              </a:ext>
            </a:extLst>
          </p:cNvPr>
          <p:cNvSpPr/>
          <p:nvPr/>
        </p:nvSpPr>
        <p:spPr>
          <a:xfrm>
            <a:off x="2964012" y="1988988"/>
            <a:ext cx="1808222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FLIGHT_BOOKING_DETAIL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CDC10-6A6A-3E70-B2D2-0F0A6A586E2E}"/>
              </a:ext>
            </a:extLst>
          </p:cNvPr>
          <p:cNvSpPr/>
          <p:nvPr/>
        </p:nvSpPr>
        <p:spPr>
          <a:xfrm>
            <a:off x="3000721" y="3238599"/>
            <a:ext cx="1667501" cy="467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FLIGHT_RATING_REVEWS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56F51-72ED-3DAB-2415-C1F33BF0C453}"/>
              </a:ext>
            </a:extLst>
          </p:cNvPr>
          <p:cNvSpPr txBox="1"/>
          <p:nvPr/>
        </p:nvSpPr>
        <p:spPr>
          <a:xfrm>
            <a:off x="3354480" y="322565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(M,1)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A86B7-5B68-A192-5C50-A01D8B2A53DA}"/>
              </a:ext>
            </a:extLst>
          </p:cNvPr>
          <p:cNvSpPr txBox="1"/>
          <p:nvPr/>
        </p:nvSpPr>
        <p:spPr>
          <a:xfrm>
            <a:off x="3429842" y="1679719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0EB49-4A7B-AD38-31E5-4BE2FC4901A6}"/>
              </a:ext>
            </a:extLst>
          </p:cNvPr>
          <p:cNvSpPr txBox="1"/>
          <p:nvPr/>
        </p:nvSpPr>
        <p:spPr>
          <a:xfrm>
            <a:off x="3411668" y="2930822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CC42D-F566-C3A7-C58A-25F5D2393704}"/>
              </a:ext>
            </a:extLst>
          </p:cNvPr>
          <p:cNvSpPr txBox="1"/>
          <p:nvPr/>
        </p:nvSpPr>
        <p:spPr>
          <a:xfrm>
            <a:off x="4883760" y="886539"/>
            <a:ext cx="38884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flight can have zero or many flight booking. 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flight booking belongs to only one flight.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flight order has one invoice.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flight order have only one flight booking detail referencing the package detail at time of booking.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dk1"/>
                </a:solidFill>
                <a:latin typeface="Gowun Dodum"/>
                <a:ea typeface="Gowun Dodum"/>
                <a:sym typeface="Gowun Dodum"/>
              </a:rPr>
              <a:t>A flight order have zero or one review which can be submitted after flight has arrived to its destination.</a:t>
            </a:r>
          </a:p>
        </p:txBody>
      </p:sp>
    </p:spTree>
    <p:extLst>
      <p:ext uri="{BB962C8B-B14F-4D97-AF65-F5344CB8AC3E}">
        <p14:creationId xmlns:p14="http://schemas.microsoft.com/office/powerpoint/2010/main" val="4228876491"/>
      </p:ext>
    </p:extLst>
  </p:cSld>
  <p:clrMapOvr>
    <a:masterClrMapping/>
  </p:clrMapOvr>
</p:sld>
</file>

<file path=ppt/theme/theme1.xml><?xml version="1.0" encoding="utf-8"?>
<a:theme xmlns:a="http://schemas.openxmlformats.org/drawingml/2006/main" name="Tourist Attractions Social Media Strategy by Slidesgo">
  <a:themeElements>
    <a:clrScheme name="Simple Light">
      <a:dk1>
        <a:srgbClr val="AE5618"/>
      </a:dk1>
      <a:lt1>
        <a:srgbClr val="5E392B"/>
      </a:lt1>
      <a:dk2>
        <a:srgbClr val="422D25"/>
      </a:dk2>
      <a:lt2>
        <a:srgbClr val="F0E8D9"/>
      </a:lt2>
      <a:accent1>
        <a:srgbClr val="E1D0B1"/>
      </a:accent1>
      <a:accent2>
        <a:srgbClr val="ABD5B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22D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222</TotalTime>
  <Words>2657</Words>
  <Application>Microsoft Macintosh PowerPoint</Application>
  <PresentationFormat>On-screen Show (16:9)</PresentationFormat>
  <Paragraphs>842</Paragraphs>
  <Slides>34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Roboto</vt:lpstr>
      <vt:lpstr>Arial</vt:lpstr>
      <vt:lpstr>Raleway</vt:lpstr>
      <vt:lpstr>Hind Madurai Light</vt:lpstr>
      <vt:lpstr>Calibri</vt:lpstr>
      <vt:lpstr>Nunito Light</vt:lpstr>
      <vt:lpstr>Gowun Dodum</vt:lpstr>
      <vt:lpstr>Wingdings</vt:lpstr>
      <vt:lpstr>Hind Madurai</vt:lpstr>
      <vt:lpstr>Tourist Attractions Social Media Strategy by Slidesgo</vt:lpstr>
      <vt:lpstr>                              Travel &amp; Stay  We take you places </vt:lpstr>
      <vt:lpstr>Table of contents</vt:lpstr>
      <vt:lpstr>INTRODUCTION</vt:lpstr>
      <vt:lpstr>Introduction</vt:lpstr>
      <vt:lpstr>PowerPoint Presentation</vt:lpstr>
      <vt:lpstr>BUSINESS RULE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ENTITY RELATIONSHIP DIAGRAM</vt:lpstr>
      <vt:lpstr>PowerPoint Presentation</vt:lpstr>
      <vt:lpstr>ENTITES AND DATA DICTIONARY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Entities    </vt:lpstr>
      <vt:lpstr>Entities    </vt:lpstr>
      <vt:lpstr>Entities    </vt:lpstr>
      <vt:lpstr>SAMPLE  SQL QUERY</vt:lpstr>
      <vt:lpstr>SAMPLE SQL QUERIES:</vt:lpstr>
      <vt:lpstr>SAMPLE SQL QUERIES:</vt:lpstr>
      <vt:lpstr>SAMPLE SQL QUERIES:</vt:lpstr>
      <vt:lpstr>SAMPLE SQL QUERIES:</vt:lpstr>
      <vt:lpstr>Website Layout</vt:lpstr>
      <vt:lpstr>Let’s Travel (DEMO) </vt:lpstr>
      <vt:lpstr>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Bharat, Aniketh</cp:lastModifiedBy>
  <cp:revision>9</cp:revision>
  <dcterms:modified xsi:type="dcterms:W3CDTF">2025-04-25T20:18:10Z</dcterms:modified>
</cp:coreProperties>
</file>